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03"/>
  </p:notesMasterIdLst>
  <p:sldIdLst>
    <p:sldId id="256" r:id="rId5"/>
    <p:sldId id="407" r:id="rId6"/>
    <p:sldId id="260" r:id="rId7"/>
    <p:sldId id="408" r:id="rId8"/>
    <p:sldId id="257" r:id="rId9"/>
    <p:sldId id="261" r:id="rId10"/>
    <p:sldId id="258" r:id="rId11"/>
    <p:sldId id="259" r:id="rId12"/>
    <p:sldId id="263" r:id="rId13"/>
    <p:sldId id="367" r:id="rId14"/>
    <p:sldId id="283" r:id="rId15"/>
    <p:sldId id="319" r:id="rId16"/>
    <p:sldId id="388" r:id="rId17"/>
    <p:sldId id="381" r:id="rId18"/>
    <p:sldId id="382" r:id="rId19"/>
    <p:sldId id="383" r:id="rId20"/>
    <p:sldId id="384" r:id="rId21"/>
    <p:sldId id="409" r:id="rId22"/>
    <p:sldId id="410" r:id="rId23"/>
    <p:sldId id="385" r:id="rId24"/>
    <p:sldId id="386" r:id="rId25"/>
    <p:sldId id="411" r:id="rId26"/>
    <p:sldId id="318" r:id="rId27"/>
    <p:sldId id="284" r:id="rId28"/>
    <p:sldId id="389" r:id="rId29"/>
    <p:sldId id="316" r:id="rId30"/>
    <p:sldId id="317" r:id="rId31"/>
    <p:sldId id="308" r:id="rId32"/>
    <p:sldId id="314" r:id="rId33"/>
    <p:sldId id="320" r:id="rId34"/>
    <p:sldId id="285" r:id="rId35"/>
    <p:sldId id="286" r:id="rId36"/>
    <p:sldId id="264" r:id="rId37"/>
    <p:sldId id="291" r:id="rId38"/>
    <p:sldId id="296" r:id="rId39"/>
    <p:sldId id="297" r:id="rId40"/>
    <p:sldId id="298" r:id="rId41"/>
    <p:sldId id="406" r:id="rId42"/>
    <p:sldId id="359" r:id="rId43"/>
    <p:sldId id="360" r:id="rId44"/>
    <p:sldId id="295" r:id="rId45"/>
    <p:sldId id="302" r:id="rId46"/>
    <p:sldId id="301" r:id="rId47"/>
    <p:sldId id="304" r:id="rId48"/>
    <p:sldId id="303" r:id="rId49"/>
    <p:sldId id="306" r:id="rId50"/>
    <p:sldId id="305" r:id="rId51"/>
    <p:sldId id="323" r:id="rId52"/>
    <p:sldId id="325" r:id="rId53"/>
    <p:sldId id="324" r:id="rId54"/>
    <p:sldId id="326" r:id="rId55"/>
    <p:sldId id="327" r:id="rId56"/>
    <p:sldId id="341" r:id="rId57"/>
    <p:sldId id="391" r:id="rId58"/>
    <p:sldId id="399" r:id="rId59"/>
    <p:sldId id="400" r:id="rId60"/>
    <p:sldId id="402" r:id="rId61"/>
    <p:sldId id="403" r:id="rId62"/>
    <p:sldId id="404" r:id="rId63"/>
    <p:sldId id="394" r:id="rId64"/>
    <p:sldId id="395" r:id="rId65"/>
    <p:sldId id="328" r:id="rId66"/>
    <p:sldId id="336" r:id="rId67"/>
    <p:sldId id="337" r:id="rId68"/>
    <p:sldId id="338" r:id="rId69"/>
    <p:sldId id="340" r:id="rId70"/>
    <p:sldId id="335" r:id="rId71"/>
    <p:sldId id="333" r:id="rId72"/>
    <p:sldId id="344" r:id="rId73"/>
    <p:sldId id="342" r:id="rId74"/>
    <p:sldId id="346" r:id="rId75"/>
    <p:sldId id="347" r:id="rId76"/>
    <p:sldId id="357" r:id="rId77"/>
    <p:sldId id="358" r:id="rId78"/>
    <p:sldId id="345" r:id="rId79"/>
    <p:sldId id="349" r:id="rId80"/>
    <p:sldId id="352" r:id="rId81"/>
    <p:sldId id="353" r:id="rId82"/>
    <p:sldId id="412" r:id="rId83"/>
    <p:sldId id="413" r:id="rId84"/>
    <p:sldId id="348" r:id="rId85"/>
    <p:sldId id="343" r:id="rId86"/>
    <p:sldId id="266" r:id="rId87"/>
    <p:sldId id="267" r:id="rId88"/>
    <p:sldId id="268" r:id="rId89"/>
    <p:sldId id="270" r:id="rId90"/>
    <p:sldId id="269" r:id="rId91"/>
    <p:sldId id="271" r:id="rId92"/>
    <p:sldId id="272" r:id="rId93"/>
    <p:sldId id="273" r:id="rId94"/>
    <p:sldId id="274" r:id="rId95"/>
    <p:sldId id="275" r:id="rId96"/>
    <p:sldId id="276" r:id="rId97"/>
    <p:sldId id="277" r:id="rId98"/>
    <p:sldId id="278" r:id="rId99"/>
    <p:sldId id="279" r:id="rId100"/>
    <p:sldId id="280" r:id="rId101"/>
    <p:sldId id="312" r:id="rId10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4667" autoAdjust="0"/>
  </p:normalViewPr>
  <p:slideViewPr>
    <p:cSldViewPr snapToGrid="0">
      <p:cViewPr varScale="1">
        <p:scale>
          <a:sx n="84" d="100"/>
          <a:sy n="84" d="100"/>
        </p:scale>
        <p:origin x="48"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07" Type="http://schemas.openxmlformats.org/officeDocument/2006/relationships/tableStyles" Target="tableStyles.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4B81E4-2463-45E5-8263-0CB029725618}" type="datetimeFigureOut">
              <a:rPr lang="en-US" smtClean="0"/>
              <a:t>10/28/2025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63E51F-D5BF-4DD2-B261-8B325BA885F8}" type="slidenum">
              <a:rPr lang="en-US" smtClean="0"/>
              <a:t>‹#›</a:t>
            </a:fld>
            <a:endParaRPr lang="en-US"/>
          </a:p>
        </p:txBody>
      </p:sp>
    </p:spTree>
    <p:extLst>
      <p:ext uri="{BB962C8B-B14F-4D97-AF65-F5344CB8AC3E}">
        <p14:creationId xmlns:p14="http://schemas.microsoft.com/office/powerpoint/2010/main" val="22252880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(Show title)	Here is what you do when you summarize</a:t>
            </a:r>
          </a:p>
          <a:p>
            <a:pPr eaLnBrk="1" hangingPunct="1">
              <a:spcBef>
                <a:spcPct val="0"/>
              </a:spcBef>
            </a:pPr>
            <a:endParaRPr lang="en-US" altLang="en-US"/>
          </a:p>
          <a:p>
            <a:pPr eaLnBrk="1" hangingPunct="1">
              <a:spcBef>
                <a:spcPct val="0"/>
              </a:spcBef>
            </a:pPr>
            <a:r>
              <a:rPr lang="en-US" altLang="en-US"/>
              <a:t>(read arrow 1)</a:t>
            </a:r>
          </a:p>
          <a:p>
            <a:pPr eaLnBrk="1" hangingPunct="1">
              <a:spcBef>
                <a:spcPct val="0"/>
              </a:spcBef>
            </a:pPr>
            <a:endParaRPr lang="en-US" altLang="en-US"/>
          </a:p>
          <a:p>
            <a:pPr eaLnBrk="1" hangingPunct="1">
              <a:spcBef>
                <a:spcPct val="0"/>
              </a:spcBef>
            </a:pPr>
            <a:r>
              <a:rPr lang="en-US" altLang="en-US"/>
              <a:t>Now here are some summary characteristics</a:t>
            </a:r>
          </a:p>
          <a:p>
            <a:pPr eaLnBrk="1" hangingPunct="1">
              <a:spcBef>
                <a:spcPct val="0"/>
              </a:spcBef>
            </a:pPr>
            <a:endParaRPr lang="en-US" altLang="en-US"/>
          </a:p>
          <a:p>
            <a:pPr eaLnBrk="1" hangingPunct="1">
              <a:spcBef>
                <a:spcPct val="0"/>
              </a:spcBef>
            </a:pPr>
            <a:r>
              <a:rPr lang="en-US" altLang="en-US"/>
              <a:t>(show and read each bullet)</a:t>
            </a:r>
          </a:p>
          <a:p>
            <a:pPr eaLnBrk="1" hangingPunct="1">
              <a:spcBef>
                <a:spcPct val="0"/>
              </a:spcBef>
            </a:pPr>
            <a:endParaRPr lang="en-US" altLang="en-US"/>
          </a:p>
          <a:p>
            <a:pPr eaLnBrk="1" hangingPunct="1">
              <a:spcBef>
                <a:spcPct val="0"/>
              </a:spcBef>
            </a:pPr>
            <a:r>
              <a:rPr lang="en-US" altLang="en-US"/>
              <a:t>Note that when you attribute to an original source, you must refer to at least the author and year in the signal phrase, which we will discuss shortly.  </a:t>
            </a:r>
          </a:p>
          <a:p>
            <a:pPr eaLnBrk="1" hangingPunct="1">
              <a:spcBef>
                <a:spcPct val="0"/>
              </a:spcBef>
            </a:pPr>
            <a:endParaRPr lang="en-US" altLang="en-US"/>
          </a:p>
          <a:p>
            <a:pPr eaLnBrk="1" hangingPunct="1">
              <a:spcBef>
                <a:spcPct val="0"/>
              </a:spcBef>
            </a:pPr>
            <a:r>
              <a:rPr lang="en-US" altLang="en-US"/>
              <a:t>In a summary, you are condensing multiple paragraphs or pages down to just a few sentences, or maybe a single paragraph. </a:t>
            </a:r>
          </a:p>
          <a:p>
            <a:pPr eaLnBrk="1" hangingPunct="1">
              <a:spcBef>
                <a:spcPct val="0"/>
              </a:spcBef>
            </a:pPr>
            <a:endParaRPr lang="en-US" altLang="en-US"/>
          </a:p>
        </p:txBody>
      </p:sp>
      <p:sp>
        <p:nvSpPr>
          <p:cNvPr id="3994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mbria" pitchFamily="18" charset="0"/>
              </a:defRPr>
            </a:lvl1pPr>
            <a:lvl2pPr marL="742950" indent="-285750">
              <a:defRPr>
                <a:solidFill>
                  <a:schemeClr val="tx1"/>
                </a:solidFill>
                <a:latin typeface="Cambria" pitchFamily="18" charset="0"/>
              </a:defRPr>
            </a:lvl2pPr>
            <a:lvl3pPr marL="1143000" indent="-228600">
              <a:defRPr>
                <a:solidFill>
                  <a:schemeClr val="tx1"/>
                </a:solidFill>
                <a:latin typeface="Cambria" pitchFamily="18" charset="0"/>
              </a:defRPr>
            </a:lvl3pPr>
            <a:lvl4pPr marL="1600200" indent="-228600">
              <a:defRPr>
                <a:solidFill>
                  <a:schemeClr val="tx1"/>
                </a:solidFill>
                <a:latin typeface="Cambria" pitchFamily="18" charset="0"/>
              </a:defRPr>
            </a:lvl4pPr>
            <a:lvl5pPr marL="2057400" indent="-228600">
              <a:defRPr>
                <a:solidFill>
                  <a:schemeClr val="tx1"/>
                </a:solidFill>
                <a:latin typeface="Cambria" pitchFamily="18" charset="0"/>
              </a:defRPr>
            </a:lvl5pPr>
            <a:lvl6pPr marL="2514600" indent="-228600" fontAlgn="base">
              <a:spcBef>
                <a:spcPct val="0"/>
              </a:spcBef>
              <a:spcAft>
                <a:spcPct val="0"/>
              </a:spcAft>
              <a:defRPr>
                <a:solidFill>
                  <a:schemeClr val="tx1"/>
                </a:solidFill>
                <a:latin typeface="Cambria" pitchFamily="18" charset="0"/>
              </a:defRPr>
            </a:lvl6pPr>
            <a:lvl7pPr marL="2971800" indent="-228600" fontAlgn="base">
              <a:spcBef>
                <a:spcPct val="0"/>
              </a:spcBef>
              <a:spcAft>
                <a:spcPct val="0"/>
              </a:spcAft>
              <a:defRPr>
                <a:solidFill>
                  <a:schemeClr val="tx1"/>
                </a:solidFill>
                <a:latin typeface="Cambria" pitchFamily="18" charset="0"/>
              </a:defRPr>
            </a:lvl7pPr>
            <a:lvl8pPr marL="3429000" indent="-228600" fontAlgn="base">
              <a:spcBef>
                <a:spcPct val="0"/>
              </a:spcBef>
              <a:spcAft>
                <a:spcPct val="0"/>
              </a:spcAft>
              <a:defRPr>
                <a:solidFill>
                  <a:schemeClr val="tx1"/>
                </a:solidFill>
                <a:latin typeface="Cambria" pitchFamily="18" charset="0"/>
              </a:defRPr>
            </a:lvl8pPr>
            <a:lvl9pPr marL="3886200" indent="-228600" fontAlgn="base">
              <a:spcBef>
                <a:spcPct val="0"/>
              </a:spcBef>
              <a:spcAft>
                <a:spcPct val="0"/>
              </a:spcAft>
              <a:defRPr>
                <a:solidFill>
                  <a:schemeClr val="tx1"/>
                </a:solidFill>
                <a:latin typeface="Cambria" pitchFamily="18" charset="0"/>
              </a:defRPr>
            </a:lvl9pPr>
          </a:lstStyle>
          <a:p>
            <a:pPr fontAlgn="base">
              <a:spcBef>
                <a:spcPct val="0"/>
              </a:spcBef>
              <a:spcAft>
                <a:spcPct val="0"/>
              </a:spcAft>
              <a:defRPr/>
            </a:pPr>
            <a:fld id="{DA8D4D8D-4E12-4A33-8DB7-6F5208B68C7E}" type="slidenum">
              <a:rPr lang="en-US" smtClean="0">
                <a:latin typeface="Calibri" pitchFamily="34" charset="0"/>
              </a:rPr>
              <a:pPr fontAlgn="base">
                <a:spcBef>
                  <a:spcPct val="0"/>
                </a:spcBef>
                <a:spcAft>
                  <a:spcPct val="0"/>
                </a:spcAft>
                <a:defRPr/>
              </a:pPr>
              <a:t>14</a:t>
            </a:fld>
            <a:endParaRPr lang="en-US">
              <a:latin typeface="Calibri" pitchFamily="34" charset="0"/>
            </a:endParaRPr>
          </a:p>
        </p:txBody>
      </p:sp>
    </p:spTree>
    <p:extLst>
      <p:ext uri="{BB962C8B-B14F-4D97-AF65-F5344CB8AC3E}">
        <p14:creationId xmlns:p14="http://schemas.microsoft.com/office/powerpoint/2010/main" val="19291339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(Show title)	Here is what you do when you paraphrase</a:t>
            </a:r>
          </a:p>
          <a:p>
            <a:pPr eaLnBrk="1" hangingPunct="1">
              <a:spcBef>
                <a:spcPct val="0"/>
              </a:spcBef>
            </a:pPr>
            <a:endParaRPr lang="en-US" altLang="en-US"/>
          </a:p>
          <a:p>
            <a:pPr eaLnBrk="1" hangingPunct="1">
              <a:spcBef>
                <a:spcPct val="0"/>
              </a:spcBef>
            </a:pPr>
            <a:r>
              <a:rPr lang="en-US" altLang="en-US"/>
              <a:t>(read arrow 1)</a:t>
            </a:r>
          </a:p>
          <a:p>
            <a:pPr eaLnBrk="1" hangingPunct="1">
              <a:spcBef>
                <a:spcPct val="0"/>
              </a:spcBef>
            </a:pPr>
            <a:endParaRPr lang="en-US" altLang="en-US"/>
          </a:p>
          <a:p>
            <a:pPr eaLnBrk="1" hangingPunct="1">
              <a:spcBef>
                <a:spcPct val="0"/>
              </a:spcBef>
            </a:pPr>
            <a:r>
              <a:rPr lang="en-US" altLang="en-US"/>
              <a:t>Now here are some paraphrase characteristics</a:t>
            </a:r>
          </a:p>
          <a:p>
            <a:pPr eaLnBrk="1" hangingPunct="1">
              <a:spcBef>
                <a:spcPct val="0"/>
              </a:spcBef>
            </a:pPr>
            <a:endParaRPr lang="en-US" altLang="en-US"/>
          </a:p>
          <a:p>
            <a:pPr eaLnBrk="1" hangingPunct="1">
              <a:spcBef>
                <a:spcPct val="0"/>
              </a:spcBef>
            </a:pPr>
            <a:r>
              <a:rPr lang="en-US" altLang="en-US"/>
              <a:t>(show and read each bullet)</a:t>
            </a:r>
          </a:p>
          <a:p>
            <a:pPr eaLnBrk="1" hangingPunct="1">
              <a:spcBef>
                <a:spcPct val="0"/>
              </a:spcBef>
            </a:pPr>
            <a:endParaRPr lang="en-US" altLang="en-US"/>
          </a:p>
          <a:p>
            <a:pPr eaLnBrk="1" hangingPunct="1">
              <a:spcBef>
                <a:spcPct val="0"/>
              </a:spcBef>
            </a:pPr>
            <a:r>
              <a:rPr lang="en-US" altLang="en-US"/>
              <a:t>In the summary, you took much larger segments of text that explained main concepts and core ideas and reduced them to a few sentences or a paragraph.  In a paraphrase, you take any segment of the text, usually a single, more focused idea, and put it entirely into your own words.  It is not uncommon for a paraphrase to remain about the same length as the original idea, although again, the expression of the idea must be entirely in your own words.</a:t>
            </a:r>
          </a:p>
          <a:p>
            <a:pPr eaLnBrk="1" hangingPunct="1">
              <a:spcBef>
                <a:spcPct val="0"/>
              </a:spcBef>
            </a:pPr>
            <a:endParaRPr lang="en-US" altLang="en-US"/>
          </a:p>
          <a:p>
            <a:pPr eaLnBrk="1" hangingPunct="1">
              <a:spcBef>
                <a:spcPct val="0"/>
              </a:spcBef>
            </a:pPr>
            <a:r>
              <a:rPr lang="en-US" altLang="en-US"/>
              <a:t>Remember, if you shrink a paraphrase too much, then you’ll be summarizing.</a:t>
            </a:r>
          </a:p>
          <a:p>
            <a:pPr eaLnBrk="1" hangingPunct="1">
              <a:spcBef>
                <a:spcPct val="0"/>
              </a:spcBef>
            </a:pPr>
            <a:endParaRPr lang="en-US" altLang="en-US"/>
          </a:p>
          <a:p>
            <a:pPr eaLnBrk="1" hangingPunct="1">
              <a:spcBef>
                <a:spcPct val="0"/>
              </a:spcBef>
            </a:pPr>
            <a:r>
              <a:rPr lang="en-US" altLang="en-US"/>
              <a:t>If you use the author’s words, you’ll actually be quoting.</a:t>
            </a:r>
          </a:p>
        </p:txBody>
      </p:sp>
      <p:sp>
        <p:nvSpPr>
          <p:cNvPr id="4096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mbria" pitchFamily="18" charset="0"/>
              </a:defRPr>
            </a:lvl1pPr>
            <a:lvl2pPr marL="742950" indent="-285750">
              <a:defRPr>
                <a:solidFill>
                  <a:schemeClr val="tx1"/>
                </a:solidFill>
                <a:latin typeface="Cambria" pitchFamily="18" charset="0"/>
              </a:defRPr>
            </a:lvl2pPr>
            <a:lvl3pPr marL="1143000" indent="-228600">
              <a:defRPr>
                <a:solidFill>
                  <a:schemeClr val="tx1"/>
                </a:solidFill>
                <a:latin typeface="Cambria" pitchFamily="18" charset="0"/>
              </a:defRPr>
            </a:lvl3pPr>
            <a:lvl4pPr marL="1600200" indent="-228600">
              <a:defRPr>
                <a:solidFill>
                  <a:schemeClr val="tx1"/>
                </a:solidFill>
                <a:latin typeface="Cambria" pitchFamily="18" charset="0"/>
              </a:defRPr>
            </a:lvl4pPr>
            <a:lvl5pPr marL="2057400" indent="-228600">
              <a:defRPr>
                <a:solidFill>
                  <a:schemeClr val="tx1"/>
                </a:solidFill>
                <a:latin typeface="Cambria" pitchFamily="18" charset="0"/>
              </a:defRPr>
            </a:lvl5pPr>
            <a:lvl6pPr marL="2514600" indent="-228600" fontAlgn="base">
              <a:spcBef>
                <a:spcPct val="0"/>
              </a:spcBef>
              <a:spcAft>
                <a:spcPct val="0"/>
              </a:spcAft>
              <a:defRPr>
                <a:solidFill>
                  <a:schemeClr val="tx1"/>
                </a:solidFill>
                <a:latin typeface="Cambria" pitchFamily="18" charset="0"/>
              </a:defRPr>
            </a:lvl6pPr>
            <a:lvl7pPr marL="2971800" indent="-228600" fontAlgn="base">
              <a:spcBef>
                <a:spcPct val="0"/>
              </a:spcBef>
              <a:spcAft>
                <a:spcPct val="0"/>
              </a:spcAft>
              <a:defRPr>
                <a:solidFill>
                  <a:schemeClr val="tx1"/>
                </a:solidFill>
                <a:latin typeface="Cambria" pitchFamily="18" charset="0"/>
              </a:defRPr>
            </a:lvl7pPr>
            <a:lvl8pPr marL="3429000" indent="-228600" fontAlgn="base">
              <a:spcBef>
                <a:spcPct val="0"/>
              </a:spcBef>
              <a:spcAft>
                <a:spcPct val="0"/>
              </a:spcAft>
              <a:defRPr>
                <a:solidFill>
                  <a:schemeClr val="tx1"/>
                </a:solidFill>
                <a:latin typeface="Cambria" pitchFamily="18" charset="0"/>
              </a:defRPr>
            </a:lvl8pPr>
            <a:lvl9pPr marL="3886200" indent="-228600" fontAlgn="base">
              <a:spcBef>
                <a:spcPct val="0"/>
              </a:spcBef>
              <a:spcAft>
                <a:spcPct val="0"/>
              </a:spcAft>
              <a:defRPr>
                <a:solidFill>
                  <a:schemeClr val="tx1"/>
                </a:solidFill>
                <a:latin typeface="Cambria" pitchFamily="18" charset="0"/>
              </a:defRPr>
            </a:lvl9pPr>
          </a:lstStyle>
          <a:p>
            <a:pPr fontAlgn="base">
              <a:spcBef>
                <a:spcPct val="0"/>
              </a:spcBef>
              <a:spcAft>
                <a:spcPct val="0"/>
              </a:spcAft>
              <a:defRPr/>
            </a:pPr>
            <a:fld id="{3E02B18B-F8EC-4833-82DA-147B8CC97B14}" type="slidenum">
              <a:rPr lang="en-US" smtClean="0">
                <a:latin typeface="Calibri" pitchFamily="34" charset="0"/>
              </a:rPr>
              <a:pPr fontAlgn="base">
                <a:spcBef>
                  <a:spcPct val="0"/>
                </a:spcBef>
                <a:spcAft>
                  <a:spcPct val="0"/>
                </a:spcAft>
                <a:defRPr/>
              </a:pPr>
              <a:t>16</a:t>
            </a:fld>
            <a:endParaRPr lang="en-US">
              <a:latin typeface="Calibri" pitchFamily="34" charset="0"/>
            </a:endParaRPr>
          </a:p>
        </p:txBody>
      </p:sp>
    </p:spTree>
    <p:extLst>
      <p:ext uri="{BB962C8B-B14F-4D97-AF65-F5344CB8AC3E}">
        <p14:creationId xmlns:p14="http://schemas.microsoft.com/office/powerpoint/2010/main" val="1421277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(Show title)	Here is what you do when you quote a text</a:t>
            </a:r>
          </a:p>
          <a:p>
            <a:pPr eaLnBrk="1" hangingPunct="1">
              <a:spcBef>
                <a:spcPct val="0"/>
              </a:spcBef>
            </a:pPr>
            <a:endParaRPr lang="en-US" altLang="en-US"/>
          </a:p>
          <a:p>
            <a:pPr eaLnBrk="1" hangingPunct="1">
              <a:spcBef>
                <a:spcPct val="0"/>
              </a:spcBef>
            </a:pPr>
            <a:r>
              <a:rPr lang="en-US" altLang="en-US"/>
              <a:t>(read arrow 1)</a:t>
            </a:r>
          </a:p>
          <a:p>
            <a:pPr eaLnBrk="1" hangingPunct="1">
              <a:spcBef>
                <a:spcPct val="0"/>
              </a:spcBef>
            </a:pPr>
            <a:endParaRPr lang="en-US" altLang="en-US"/>
          </a:p>
          <a:p>
            <a:pPr eaLnBrk="1" hangingPunct="1">
              <a:spcBef>
                <a:spcPct val="0"/>
              </a:spcBef>
            </a:pPr>
            <a:r>
              <a:rPr lang="en-US" altLang="en-US"/>
              <a:t>You are not allowed to change anything in the quote without some identifying mark, usually brackets.  Changing even a few letters is considered a form of plagiarism by many people.</a:t>
            </a:r>
          </a:p>
          <a:p>
            <a:pPr eaLnBrk="1" hangingPunct="1">
              <a:spcBef>
                <a:spcPct val="0"/>
              </a:spcBef>
            </a:pPr>
            <a:endParaRPr lang="en-US" altLang="en-US"/>
          </a:p>
          <a:p>
            <a:pPr eaLnBrk="1" hangingPunct="1">
              <a:spcBef>
                <a:spcPct val="0"/>
              </a:spcBef>
            </a:pPr>
            <a:r>
              <a:rPr lang="en-US" altLang="en-US"/>
              <a:t>(show and read each bullet)</a:t>
            </a:r>
          </a:p>
          <a:p>
            <a:pPr eaLnBrk="1" hangingPunct="1">
              <a:spcBef>
                <a:spcPct val="0"/>
              </a:spcBef>
            </a:pPr>
            <a:endParaRPr lang="en-US" altLang="en-US"/>
          </a:p>
          <a:p>
            <a:pPr eaLnBrk="1" hangingPunct="1">
              <a:spcBef>
                <a:spcPct val="0"/>
              </a:spcBef>
            </a:pPr>
            <a:r>
              <a:rPr lang="en-US" altLang="en-US"/>
              <a:t>Remember that you do not simply add in a quote (or a paraphrase or summary, for that matter) without creating a transition for your reader.  You need to use a signal phrase to show readers that you are moving from your own ideas into someone else’s.  Signal phrases also give you the opportunity to discuss how your argument is connected to the source you are integrating.  Since signal phrases are so important, let’s turn to them next.  </a:t>
            </a:r>
          </a:p>
        </p:txBody>
      </p:sp>
      <p:sp>
        <p:nvSpPr>
          <p:cNvPr id="4198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mbria" pitchFamily="18" charset="0"/>
              </a:defRPr>
            </a:lvl1pPr>
            <a:lvl2pPr marL="742950" indent="-285750">
              <a:defRPr>
                <a:solidFill>
                  <a:schemeClr val="tx1"/>
                </a:solidFill>
                <a:latin typeface="Cambria" pitchFamily="18" charset="0"/>
              </a:defRPr>
            </a:lvl2pPr>
            <a:lvl3pPr marL="1143000" indent="-228600">
              <a:defRPr>
                <a:solidFill>
                  <a:schemeClr val="tx1"/>
                </a:solidFill>
                <a:latin typeface="Cambria" pitchFamily="18" charset="0"/>
              </a:defRPr>
            </a:lvl3pPr>
            <a:lvl4pPr marL="1600200" indent="-228600">
              <a:defRPr>
                <a:solidFill>
                  <a:schemeClr val="tx1"/>
                </a:solidFill>
                <a:latin typeface="Cambria" pitchFamily="18" charset="0"/>
              </a:defRPr>
            </a:lvl4pPr>
            <a:lvl5pPr marL="2057400" indent="-228600">
              <a:defRPr>
                <a:solidFill>
                  <a:schemeClr val="tx1"/>
                </a:solidFill>
                <a:latin typeface="Cambria" pitchFamily="18" charset="0"/>
              </a:defRPr>
            </a:lvl5pPr>
            <a:lvl6pPr marL="2514600" indent="-228600" fontAlgn="base">
              <a:spcBef>
                <a:spcPct val="0"/>
              </a:spcBef>
              <a:spcAft>
                <a:spcPct val="0"/>
              </a:spcAft>
              <a:defRPr>
                <a:solidFill>
                  <a:schemeClr val="tx1"/>
                </a:solidFill>
                <a:latin typeface="Cambria" pitchFamily="18" charset="0"/>
              </a:defRPr>
            </a:lvl6pPr>
            <a:lvl7pPr marL="2971800" indent="-228600" fontAlgn="base">
              <a:spcBef>
                <a:spcPct val="0"/>
              </a:spcBef>
              <a:spcAft>
                <a:spcPct val="0"/>
              </a:spcAft>
              <a:defRPr>
                <a:solidFill>
                  <a:schemeClr val="tx1"/>
                </a:solidFill>
                <a:latin typeface="Cambria" pitchFamily="18" charset="0"/>
              </a:defRPr>
            </a:lvl7pPr>
            <a:lvl8pPr marL="3429000" indent="-228600" fontAlgn="base">
              <a:spcBef>
                <a:spcPct val="0"/>
              </a:spcBef>
              <a:spcAft>
                <a:spcPct val="0"/>
              </a:spcAft>
              <a:defRPr>
                <a:solidFill>
                  <a:schemeClr val="tx1"/>
                </a:solidFill>
                <a:latin typeface="Cambria" pitchFamily="18" charset="0"/>
              </a:defRPr>
            </a:lvl8pPr>
            <a:lvl9pPr marL="3886200" indent="-228600" fontAlgn="base">
              <a:spcBef>
                <a:spcPct val="0"/>
              </a:spcBef>
              <a:spcAft>
                <a:spcPct val="0"/>
              </a:spcAft>
              <a:defRPr>
                <a:solidFill>
                  <a:schemeClr val="tx1"/>
                </a:solidFill>
                <a:latin typeface="Cambria" pitchFamily="18" charset="0"/>
              </a:defRPr>
            </a:lvl9pPr>
          </a:lstStyle>
          <a:p>
            <a:pPr fontAlgn="base">
              <a:spcBef>
                <a:spcPct val="0"/>
              </a:spcBef>
              <a:spcAft>
                <a:spcPct val="0"/>
              </a:spcAft>
              <a:defRPr/>
            </a:pPr>
            <a:fld id="{C9D09941-DB7B-47EA-9DC5-C53BD89B38B8}" type="slidenum">
              <a:rPr lang="en-US" smtClean="0">
                <a:latin typeface="Calibri" pitchFamily="34" charset="0"/>
              </a:rPr>
              <a:pPr fontAlgn="base">
                <a:spcBef>
                  <a:spcPct val="0"/>
                </a:spcBef>
                <a:spcAft>
                  <a:spcPct val="0"/>
                </a:spcAft>
                <a:defRPr/>
              </a:pPr>
              <a:t>17</a:t>
            </a:fld>
            <a:endParaRPr lang="en-US">
              <a:latin typeface="Calibri" pitchFamily="34" charset="0"/>
            </a:endParaRPr>
          </a:p>
        </p:txBody>
      </p:sp>
    </p:spTree>
    <p:extLst>
      <p:ext uri="{BB962C8B-B14F-4D97-AF65-F5344CB8AC3E}">
        <p14:creationId xmlns:p14="http://schemas.microsoft.com/office/powerpoint/2010/main" val="15168636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(Show title)	Here is what you do when you quote a text</a:t>
            </a:r>
          </a:p>
          <a:p>
            <a:pPr eaLnBrk="1" hangingPunct="1">
              <a:spcBef>
                <a:spcPct val="0"/>
              </a:spcBef>
            </a:pPr>
            <a:endParaRPr lang="en-US" altLang="en-US"/>
          </a:p>
          <a:p>
            <a:pPr eaLnBrk="1" hangingPunct="1">
              <a:spcBef>
                <a:spcPct val="0"/>
              </a:spcBef>
            </a:pPr>
            <a:r>
              <a:rPr lang="en-US" altLang="en-US"/>
              <a:t>(read arrow 1)</a:t>
            </a:r>
          </a:p>
          <a:p>
            <a:pPr eaLnBrk="1" hangingPunct="1">
              <a:spcBef>
                <a:spcPct val="0"/>
              </a:spcBef>
            </a:pPr>
            <a:endParaRPr lang="en-US" altLang="en-US"/>
          </a:p>
          <a:p>
            <a:pPr eaLnBrk="1" hangingPunct="1">
              <a:spcBef>
                <a:spcPct val="0"/>
              </a:spcBef>
            </a:pPr>
            <a:r>
              <a:rPr lang="en-US" altLang="en-US"/>
              <a:t>You are not allowed to change anything in the quote without some identifying mark, usually brackets.  Changing even a few letters is considered a form of plagiarism by many people.</a:t>
            </a:r>
          </a:p>
          <a:p>
            <a:pPr eaLnBrk="1" hangingPunct="1">
              <a:spcBef>
                <a:spcPct val="0"/>
              </a:spcBef>
            </a:pPr>
            <a:endParaRPr lang="en-US" altLang="en-US"/>
          </a:p>
          <a:p>
            <a:pPr eaLnBrk="1" hangingPunct="1">
              <a:spcBef>
                <a:spcPct val="0"/>
              </a:spcBef>
            </a:pPr>
            <a:r>
              <a:rPr lang="en-US" altLang="en-US"/>
              <a:t>(show and read each bullet)</a:t>
            </a:r>
          </a:p>
          <a:p>
            <a:pPr eaLnBrk="1" hangingPunct="1">
              <a:spcBef>
                <a:spcPct val="0"/>
              </a:spcBef>
            </a:pPr>
            <a:endParaRPr lang="en-US" altLang="en-US"/>
          </a:p>
          <a:p>
            <a:pPr eaLnBrk="1" hangingPunct="1">
              <a:spcBef>
                <a:spcPct val="0"/>
              </a:spcBef>
            </a:pPr>
            <a:r>
              <a:rPr lang="en-US" altLang="en-US"/>
              <a:t>Remember that you do not simply add in a quote (or a paraphrase or summary, for that matter) without creating a transition for your reader.  You need to use a signal phrase to show readers that you are moving from your own ideas into someone else’s.  Signal phrases also give you the opportunity to discuss how your argument is connected to the source you are integrating.  Since signal phrases are so important, let’s turn to them next.  </a:t>
            </a:r>
          </a:p>
        </p:txBody>
      </p:sp>
      <p:sp>
        <p:nvSpPr>
          <p:cNvPr id="4198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mbria" pitchFamily="18" charset="0"/>
              </a:defRPr>
            </a:lvl1pPr>
            <a:lvl2pPr marL="742950" indent="-285750">
              <a:defRPr>
                <a:solidFill>
                  <a:schemeClr val="tx1"/>
                </a:solidFill>
                <a:latin typeface="Cambria" pitchFamily="18" charset="0"/>
              </a:defRPr>
            </a:lvl2pPr>
            <a:lvl3pPr marL="1143000" indent="-228600">
              <a:defRPr>
                <a:solidFill>
                  <a:schemeClr val="tx1"/>
                </a:solidFill>
                <a:latin typeface="Cambria" pitchFamily="18" charset="0"/>
              </a:defRPr>
            </a:lvl3pPr>
            <a:lvl4pPr marL="1600200" indent="-228600">
              <a:defRPr>
                <a:solidFill>
                  <a:schemeClr val="tx1"/>
                </a:solidFill>
                <a:latin typeface="Cambria" pitchFamily="18" charset="0"/>
              </a:defRPr>
            </a:lvl4pPr>
            <a:lvl5pPr marL="2057400" indent="-228600">
              <a:defRPr>
                <a:solidFill>
                  <a:schemeClr val="tx1"/>
                </a:solidFill>
                <a:latin typeface="Cambria" pitchFamily="18" charset="0"/>
              </a:defRPr>
            </a:lvl5pPr>
            <a:lvl6pPr marL="2514600" indent="-228600" fontAlgn="base">
              <a:spcBef>
                <a:spcPct val="0"/>
              </a:spcBef>
              <a:spcAft>
                <a:spcPct val="0"/>
              </a:spcAft>
              <a:defRPr>
                <a:solidFill>
                  <a:schemeClr val="tx1"/>
                </a:solidFill>
                <a:latin typeface="Cambria" pitchFamily="18" charset="0"/>
              </a:defRPr>
            </a:lvl6pPr>
            <a:lvl7pPr marL="2971800" indent="-228600" fontAlgn="base">
              <a:spcBef>
                <a:spcPct val="0"/>
              </a:spcBef>
              <a:spcAft>
                <a:spcPct val="0"/>
              </a:spcAft>
              <a:defRPr>
                <a:solidFill>
                  <a:schemeClr val="tx1"/>
                </a:solidFill>
                <a:latin typeface="Cambria" pitchFamily="18" charset="0"/>
              </a:defRPr>
            </a:lvl7pPr>
            <a:lvl8pPr marL="3429000" indent="-228600" fontAlgn="base">
              <a:spcBef>
                <a:spcPct val="0"/>
              </a:spcBef>
              <a:spcAft>
                <a:spcPct val="0"/>
              </a:spcAft>
              <a:defRPr>
                <a:solidFill>
                  <a:schemeClr val="tx1"/>
                </a:solidFill>
                <a:latin typeface="Cambria" pitchFamily="18" charset="0"/>
              </a:defRPr>
            </a:lvl8pPr>
            <a:lvl9pPr marL="3886200" indent="-228600" fontAlgn="base">
              <a:spcBef>
                <a:spcPct val="0"/>
              </a:spcBef>
              <a:spcAft>
                <a:spcPct val="0"/>
              </a:spcAft>
              <a:defRPr>
                <a:solidFill>
                  <a:schemeClr val="tx1"/>
                </a:solidFill>
                <a:latin typeface="Cambria" pitchFamily="18" charset="0"/>
              </a:defRPr>
            </a:lvl9pPr>
          </a:lstStyle>
          <a:p>
            <a:pPr fontAlgn="base">
              <a:spcBef>
                <a:spcPct val="0"/>
              </a:spcBef>
              <a:spcAft>
                <a:spcPct val="0"/>
              </a:spcAft>
              <a:defRPr/>
            </a:pPr>
            <a:fld id="{C9D09941-DB7B-47EA-9DC5-C53BD89B38B8}" type="slidenum">
              <a:rPr lang="en-US" smtClean="0">
                <a:latin typeface="Calibri" pitchFamily="34" charset="0"/>
              </a:rPr>
              <a:pPr fontAlgn="base">
                <a:spcBef>
                  <a:spcPct val="0"/>
                </a:spcBef>
                <a:spcAft>
                  <a:spcPct val="0"/>
                </a:spcAft>
                <a:defRPr/>
              </a:pPr>
              <a:t>18</a:t>
            </a:fld>
            <a:endParaRPr lang="en-US">
              <a:latin typeface="Calibri" pitchFamily="34" charset="0"/>
            </a:endParaRPr>
          </a:p>
        </p:txBody>
      </p:sp>
    </p:spTree>
    <p:extLst>
      <p:ext uri="{BB962C8B-B14F-4D97-AF65-F5344CB8AC3E}">
        <p14:creationId xmlns:p14="http://schemas.microsoft.com/office/powerpoint/2010/main" val="15751133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(Show title)	Here is what you do when you quote a text</a:t>
            </a:r>
          </a:p>
          <a:p>
            <a:pPr eaLnBrk="1" hangingPunct="1">
              <a:spcBef>
                <a:spcPct val="0"/>
              </a:spcBef>
            </a:pPr>
            <a:endParaRPr lang="en-US" altLang="en-US"/>
          </a:p>
          <a:p>
            <a:pPr eaLnBrk="1" hangingPunct="1">
              <a:spcBef>
                <a:spcPct val="0"/>
              </a:spcBef>
            </a:pPr>
            <a:r>
              <a:rPr lang="en-US" altLang="en-US"/>
              <a:t>(read arrow 1)</a:t>
            </a:r>
          </a:p>
          <a:p>
            <a:pPr eaLnBrk="1" hangingPunct="1">
              <a:spcBef>
                <a:spcPct val="0"/>
              </a:spcBef>
            </a:pPr>
            <a:endParaRPr lang="en-US" altLang="en-US"/>
          </a:p>
          <a:p>
            <a:pPr eaLnBrk="1" hangingPunct="1">
              <a:spcBef>
                <a:spcPct val="0"/>
              </a:spcBef>
            </a:pPr>
            <a:r>
              <a:rPr lang="en-US" altLang="en-US"/>
              <a:t>You are not allowed to change anything in the quote without some identifying mark, usually brackets.  Changing even a few letters is considered a form of plagiarism by many people.</a:t>
            </a:r>
          </a:p>
          <a:p>
            <a:pPr eaLnBrk="1" hangingPunct="1">
              <a:spcBef>
                <a:spcPct val="0"/>
              </a:spcBef>
            </a:pPr>
            <a:endParaRPr lang="en-US" altLang="en-US"/>
          </a:p>
          <a:p>
            <a:pPr eaLnBrk="1" hangingPunct="1">
              <a:spcBef>
                <a:spcPct val="0"/>
              </a:spcBef>
            </a:pPr>
            <a:r>
              <a:rPr lang="en-US" altLang="en-US"/>
              <a:t>(show and read each bullet)</a:t>
            </a:r>
          </a:p>
          <a:p>
            <a:pPr eaLnBrk="1" hangingPunct="1">
              <a:spcBef>
                <a:spcPct val="0"/>
              </a:spcBef>
            </a:pPr>
            <a:endParaRPr lang="en-US" altLang="en-US"/>
          </a:p>
          <a:p>
            <a:pPr eaLnBrk="1" hangingPunct="1">
              <a:spcBef>
                <a:spcPct val="0"/>
              </a:spcBef>
            </a:pPr>
            <a:r>
              <a:rPr lang="en-US" altLang="en-US"/>
              <a:t>Remember that you do not simply add in a quote (or a paraphrase or summary, for that matter) without creating a transition for your reader.  You need to use a signal phrase to show readers that you are moving from your own ideas into someone else’s.  Signal phrases also give you the opportunity to discuss how your argument is connected to the source you are integrating.  Since signal phrases are so important, let’s turn to them next.  </a:t>
            </a:r>
          </a:p>
        </p:txBody>
      </p:sp>
      <p:sp>
        <p:nvSpPr>
          <p:cNvPr id="4198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mbria" pitchFamily="18" charset="0"/>
              </a:defRPr>
            </a:lvl1pPr>
            <a:lvl2pPr marL="742950" indent="-285750">
              <a:defRPr>
                <a:solidFill>
                  <a:schemeClr val="tx1"/>
                </a:solidFill>
                <a:latin typeface="Cambria" pitchFamily="18" charset="0"/>
              </a:defRPr>
            </a:lvl2pPr>
            <a:lvl3pPr marL="1143000" indent="-228600">
              <a:defRPr>
                <a:solidFill>
                  <a:schemeClr val="tx1"/>
                </a:solidFill>
                <a:latin typeface="Cambria" pitchFamily="18" charset="0"/>
              </a:defRPr>
            </a:lvl3pPr>
            <a:lvl4pPr marL="1600200" indent="-228600">
              <a:defRPr>
                <a:solidFill>
                  <a:schemeClr val="tx1"/>
                </a:solidFill>
                <a:latin typeface="Cambria" pitchFamily="18" charset="0"/>
              </a:defRPr>
            </a:lvl4pPr>
            <a:lvl5pPr marL="2057400" indent="-228600">
              <a:defRPr>
                <a:solidFill>
                  <a:schemeClr val="tx1"/>
                </a:solidFill>
                <a:latin typeface="Cambria" pitchFamily="18" charset="0"/>
              </a:defRPr>
            </a:lvl5pPr>
            <a:lvl6pPr marL="2514600" indent="-228600" fontAlgn="base">
              <a:spcBef>
                <a:spcPct val="0"/>
              </a:spcBef>
              <a:spcAft>
                <a:spcPct val="0"/>
              </a:spcAft>
              <a:defRPr>
                <a:solidFill>
                  <a:schemeClr val="tx1"/>
                </a:solidFill>
                <a:latin typeface="Cambria" pitchFamily="18" charset="0"/>
              </a:defRPr>
            </a:lvl6pPr>
            <a:lvl7pPr marL="2971800" indent="-228600" fontAlgn="base">
              <a:spcBef>
                <a:spcPct val="0"/>
              </a:spcBef>
              <a:spcAft>
                <a:spcPct val="0"/>
              </a:spcAft>
              <a:defRPr>
                <a:solidFill>
                  <a:schemeClr val="tx1"/>
                </a:solidFill>
                <a:latin typeface="Cambria" pitchFamily="18" charset="0"/>
              </a:defRPr>
            </a:lvl7pPr>
            <a:lvl8pPr marL="3429000" indent="-228600" fontAlgn="base">
              <a:spcBef>
                <a:spcPct val="0"/>
              </a:spcBef>
              <a:spcAft>
                <a:spcPct val="0"/>
              </a:spcAft>
              <a:defRPr>
                <a:solidFill>
                  <a:schemeClr val="tx1"/>
                </a:solidFill>
                <a:latin typeface="Cambria" pitchFamily="18" charset="0"/>
              </a:defRPr>
            </a:lvl8pPr>
            <a:lvl9pPr marL="3886200" indent="-228600" fontAlgn="base">
              <a:spcBef>
                <a:spcPct val="0"/>
              </a:spcBef>
              <a:spcAft>
                <a:spcPct val="0"/>
              </a:spcAft>
              <a:defRPr>
                <a:solidFill>
                  <a:schemeClr val="tx1"/>
                </a:solidFill>
                <a:latin typeface="Cambria" pitchFamily="18" charset="0"/>
              </a:defRPr>
            </a:lvl9pPr>
          </a:lstStyle>
          <a:p>
            <a:pPr fontAlgn="base">
              <a:spcBef>
                <a:spcPct val="0"/>
              </a:spcBef>
              <a:spcAft>
                <a:spcPct val="0"/>
              </a:spcAft>
              <a:defRPr/>
            </a:pPr>
            <a:fld id="{C9D09941-DB7B-47EA-9DC5-C53BD89B38B8}" type="slidenum">
              <a:rPr lang="en-US" smtClean="0">
                <a:latin typeface="Calibri" pitchFamily="34" charset="0"/>
              </a:rPr>
              <a:pPr fontAlgn="base">
                <a:spcBef>
                  <a:spcPct val="0"/>
                </a:spcBef>
                <a:spcAft>
                  <a:spcPct val="0"/>
                </a:spcAft>
                <a:defRPr/>
              </a:pPr>
              <a:t>19</a:t>
            </a:fld>
            <a:endParaRPr lang="en-US">
              <a:latin typeface="Calibri" pitchFamily="34" charset="0"/>
            </a:endParaRPr>
          </a:p>
        </p:txBody>
      </p:sp>
    </p:spTree>
    <p:extLst>
      <p:ext uri="{BB962C8B-B14F-4D97-AF65-F5344CB8AC3E}">
        <p14:creationId xmlns:p14="http://schemas.microsoft.com/office/powerpoint/2010/main" val="37360008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(show title)	Finally, we’ll take a look at the role signal phrases and in-text citation play in APA style.</a:t>
            </a:r>
          </a:p>
          <a:p>
            <a:pPr eaLnBrk="1" hangingPunct="1">
              <a:spcBef>
                <a:spcPct val="0"/>
              </a:spcBef>
            </a:pPr>
            <a:endParaRPr lang="en-US" altLang="en-US" dirty="0"/>
          </a:p>
          <a:p>
            <a:pPr eaLnBrk="1" hangingPunct="1">
              <a:spcBef>
                <a:spcPct val="0"/>
              </a:spcBef>
            </a:pPr>
            <a:r>
              <a:rPr lang="en-US" altLang="en-US" dirty="0"/>
              <a:t>(show 1-2, reading each)</a:t>
            </a:r>
          </a:p>
          <a:p>
            <a:pPr eaLnBrk="1" hangingPunct="1">
              <a:spcBef>
                <a:spcPct val="0"/>
              </a:spcBef>
            </a:pPr>
            <a:endParaRPr lang="en-US" altLang="en-US" dirty="0"/>
          </a:p>
          <a:p>
            <a:pPr eaLnBrk="1" hangingPunct="1">
              <a:spcBef>
                <a:spcPct val="0"/>
              </a:spcBef>
            </a:pPr>
            <a:r>
              <a:rPr lang="en-US" altLang="en-US" dirty="0"/>
              <a:t>Remember, it’s your responsibility to cue the reader as to what is your knowledge and what are your ideas as opposed to someone else’s.</a:t>
            </a:r>
          </a:p>
          <a:p>
            <a:pPr eaLnBrk="1" hangingPunct="1">
              <a:spcBef>
                <a:spcPct val="0"/>
              </a:spcBef>
            </a:pPr>
            <a:endParaRPr lang="en-US" altLang="en-US" dirty="0"/>
          </a:p>
          <a:p>
            <a:pPr eaLnBrk="1" hangingPunct="1">
              <a:spcBef>
                <a:spcPct val="0"/>
              </a:spcBef>
            </a:pPr>
            <a:r>
              <a:rPr lang="en-US" altLang="en-US" dirty="0"/>
              <a:t>(show 3)</a:t>
            </a:r>
          </a:p>
          <a:p>
            <a:pPr eaLnBrk="1" hangingPunct="1">
              <a:spcBef>
                <a:spcPct val="0"/>
              </a:spcBef>
            </a:pPr>
            <a:endParaRPr lang="en-US" altLang="en-US" dirty="0"/>
          </a:p>
          <a:p>
            <a:pPr eaLnBrk="1" hangingPunct="1">
              <a:spcBef>
                <a:spcPct val="0"/>
              </a:spcBef>
            </a:pPr>
            <a:r>
              <a:rPr lang="en-US" altLang="en-US" dirty="0"/>
              <a:t>Here’s a simple rule to follow: (read)</a:t>
            </a:r>
          </a:p>
          <a:p>
            <a:pPr eaLnBrk="1" hangingPunct="1">
              <a:spcBef>
                <a:spcPct val="0"/>
              </a:spcBef>
            </a:pPr>
            <a:endParaRPr lang="en-US" altLang="en-US" dirty="0"/>
          </a:p>
          <a:p>
            <a:pPr eaLnBrk="1" hangingPunct="1">
              <a:spcBef>
                <a:spcPct val="0"/>
              </a:spcBef>
            </a:pPr>
            <a:r>
              <a:rPr lang="en-US" altLang="en-US" dirty="0"/>
              <a:t>(repeat the rule w/underline)</a:t>
            </a:r>
          </a:p>
          <a:p>
            <a:pPr eaLnBrk="1" hangingPunct="1">
              <a:spcBef>
                <a:spcPct val="0"/>
              </a:spcBef>
            </a:pPr>
            <a:endParaRPr lang="en-US" altLang="en-US" dirty="0"/>
          </a:p>
          <a:p>
            <a:pPr eaLnBrk="1" hangingPunct="1">
              <a:spcBef>
                <a:spcPct val="0"/>
              </a:spcBef>
            </a:pPr>
            <a:r>
              <a:rPr lang="en-US" altLang="en-US" dirty="0"/>
              <a:t>Now let’s see how this works.</a:t>
            </a:r>
          </a:p>
          <a:p>
            <a:pPr eaLnBrk="1" hangingPunct="1">
              <a:spcBef>
                <a:spcPct val="0"/>
              </a:spcBef>
            </a:pPr>
            <a:endParaRPr lang="en-US" altLang="en-US" dirty="0"/>
          </a:p>
        </p:txBody>
      </p:sp>
      <p:sp>
        <p:nvSpPr>
          <p:cNvPr id="4301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mbria" pitchFamily="18" charset="0"/>
              </a:defRPr>
            </a:lvl1pPr>
            <a:lvl2pPr marL="742950" indent="-285750">
              <a:defRPr>
                <a:solidFill>
                  <a:schemeClr val="tx1"/>
                </a:solidFill>
                <a:latin typeface="Cambria" pitchFamily="18" charset="0"/>
              </a:defRPr>
            </a:lvl2pPr>
            <a:lvl3pPr marL="1143000" indent="-228600">
              <a:defRPr>
                <a:solidFill>
                  <a:schemeClr val="tx1"/>
                </a:solidFill>
                <a:latin typeface="Cambria" pitchFamily="18" charset="0"/>
              </a:defRPr>
            </a:lvl3pPr>
            <a:lvl4pPr marL="1600200" indent="-228600">
              <a:defRPr>
                <a:solidFill>
                  <a:schemeClr val="tx1"/>
                </a:solidFill>
                <a:latin typeface="Cambria" pitchFamily="18" charset="0"/>
              </a:defRPr>
            </a:lvl4pPr>
            <a:lvl5pPr marL="2057400" indent="-228600">
              <a:defRPr>
                <a:solidFill>
                  <a:schemeClr val="tx1"/>
                </a:solidFill>
                <a:latin typeface="Cambria" pitchFamily="18" charset="0"/>
              </a:defRPr>
            </a:lvl5pPr>
            <a:lvl6pPr marL="2514600" indent="-228600" fontAlgn="base">
              <a:spcBef>
                <a:spcPct val="0"/>
              </a:spcBef>
              <a:spcAft>
                <a:spcPct val="0"/>
              </a:spcAft>
              <a:defRPr>
                <a:solidFill>
                  <a:schemeClr val="tx1"/>
                </a:solidFill>
                <a:latin typeface="Cambria" pitchFamily="18" charset="0"/>
              </a:defRPr>
            </a:lvl6pPr>
            <a:lvl7pPr marL="2971800" indent="-228600" fontAlgn="base">
              <a:spcBef>
                <a:spcPct val="0"/>
              </a:spcBef>
              <a:spcAft>
                <a:spcPct val="0"/>
              </a:spcAft>
              <a:defRPr>
                <a:solidFill>
                  <a:schemeClr val="tx1"/>
                </a:solidFill>
                <a:latin typeface="Cambria" pitchFamily="18" charset="0"/>
              </a:defRPr>
            </a:lvl7pPr>
            <a:lvl8pPr marL="3429000" indent="-228600" fontAlgn="base">
              <a:spcBef>
                <a:spcPct val="0"/>
              </a:spcBef>
              <a:spcAft>
                <a:spcPct val="0"/>
              </a:spcAft>
              <a:defRPr>
                <a:solidFill>
                  <a:schemeClr val="tx1"/>
                </a:solidFill>
                <a:latin typeface="Cambria" pitchFamily="18" charset="0"/>
              </a:defRPr>
            </a:lvl8pPr>
            <a:lvl9pPr marL="3886200" indent="-228600" fontAlgn="base">
              <a:spcBef>
                <a:spcPct val="0"/>
              </a:spcBef>
              <a:spcAft>
                <a:spcPct val="0"/>
              </a:spcAft>
              <a:defRPr>
                <a:solidFill>
                  <a:schemeClr val="tx1"/>
                </a:solidFill>
                <a:latin typeface="Cambria" pitchFamily="18" charset="0"/>
              </a:defRPr>
            </a:lvl9pPr>
          </a:lstStyle>
          <a:p>
            <a:pPr fontAlgn="base">
              <a:spcBef>
                <a:spcPct val="0"/>
              </a:spcBef>
              <a:spcAft>
                <a:spcPct val="0"/>
              </a:spcAft>
              <a:defRPr/>
            </a:pPr>
            <a:fld id="{77B629E1-2D1B-4D1B-B068-C49DBAB3C65A}" type="slidenum">
              <a:rPr lang="en-US" smtClean="0">
                <a:latin typeface="Calibri" pitchFamily="34" charset="0"/>
              </a:rPr>
              <a:pPr fontAlgn="base">
                <a:spcBef>
                  <a:spcPct val="0"/>
                </a:spcBef>
                <a:spcAft>
                  <a:spcPct val="0"/>
                </a:spcAft>
                <a:defRPr/>
              </a:pPr>
              <a:t>20</a:t>
            </a:fld>
            <a:endParaRPr lang="en-US">
              <a:latin typeface="Calibri" pitchFamily="34" charset="0"/>
            </a:endParaRPr>
          </a:p>
        </p:txBody>
      </p:sp>
    </p:spTree>
    <p:extLst>
      <p:ext uri="{BB962C8B-B14F-4D97-AF65-F5344CB8AC3E}">
        <p14:creationId xmlns:p14="http://schemas.microsoft.com/office/powerpoint/2010/main" val="11493582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(show title)</a:t>
            </a:r>
          </a:p>
          <a:p>
            <a:pPr eaLnBrk="1" hangingPunct="1">
              <a:spcBef>
                <a:spcPct val="0"/>
              </a:spcBef>
            </a:pPr>
            <a:endParaRPr lang="en-US" altLang="en-US" dirty="0"/>
          </a:p>
          <a:p>
            <a:pPr eaLnBrk="1" hangingPunct="1">
              <a:spcBef>
                <a:spcPct val="0"/>
              </a:spcBef>
            </a:pPr>
            <a:r>
              <a:rPr lang="en-US" altLang="en-US" dirty="0"/>
              <a:t>(show 1)	In this example, author, year, and page appear in the in-text, or parenthetical citation that comes after the paraphrase or quote.  Notice that in parenthetical citations, each item is separated by a comma, and p. is used to indicate page.  Notice also that when using parenthetical citations with a quote, the quotation mark closes the quote before the parentheses, since the in-text citation is not part of the actual words.  The period, however, goes at the end of everything, since it completes the thought: what was written, who wrote it, when was it written, and where is it written? </a:t>
            </a:r>
          </a:p>
          <a:p>
            <a:pPr eaLnBrk="1" hangingPunct="1">
              <a:spcBef>
                <a:spcPct val="0"/>
              </a:spcBef>
            </a:pPr>
            <a:endParaRPr lang="en-US" altLang="en-US" dirty="0"/>
          </a:p>
          <a:p>
            <a:pPr eaLnBrk="1" hangingPunct="1">
              <a:spcBef>
                <a:spcPct val="0"/>
              </a:spcBef>
            </a:pPr>
            <a:r>
              <a:rPr lang="en-US" altLang="en-US" dirty="0"/>
              <a:t>(show 2)	In this example, author and year are provided in the signal phrase, while the page number is provided in the in-text citation.  Remember that when the year is not part of the natural grammatical sentence structure, it must be put in parentheses.  Also, remember that the quote ends before the in-text citation, but the sentence always gets end punctuation after the in-text citation.</a:t>
            </a:r>
          </a:p>
        </p:txBody>
      </p:sp>
      <p:sp>
        <p:nvSpPr>
          <p:cNvPr id="4403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mbria" pitchFamily="18" charset="0"/>
              </a:defRPr>
            </a:lvl1pPr>
            <a:lvl2pPr marL="742950" indent="-285750">
              <a:defRPr>
                <a:solidFill>
                  <a:schemeClr val="tx1"/>
                </a:solidFill>
                <a:latin typeface="Cambria" pitchFamily="18" charset="0"/>
              </a:defRPr>
            </a:lvl2pPr>
            <a:lvl3pPr marL="1143000" indent="-228600">
              <a:defRPr>
                <a:solidFill>
                  <a:schemeClr val="tx1"/>
                </a:solidFill>
                <a:latin typeface="Cambria" pitchFamily="18" charset="0"/>
              </a:defRPr>
            </a:lvl3pPr>
            <a:lvl4pPr marL="1600200" indent="-228600">
              <a:defRPr>
                <a:solidFill>
                  <a:schemeClr val="tx1"/>
                </a:solidFill>
                <a:latin typeface="Cambria" pitchFamily="18" charset="0"/>
              </a:defRPr>
            </a:lvl4pPr>
            <a:lvl5pPr marL="2057400" indent="-228600">
              <a:defRPr>
                <a:solidFill>
                  <a:schemeClr val="tx1"/>
                </a:solidFill>
                <a:latin typeface="Cambria" pitchFamily="18" charset="0"/>
              </a:defRPr>
            </a:lvl5pPr>
            <a:lvl6pPr marL="2514600" indent="-228600" fontAlgn="base">
              <a:spcBef>
                <a:spcPct val="0"/>
              </a:spcBef>
              <a:spcAft>
                <a:spcPct val="0"/>
              </a:spcAft>
              <a:defRPr>
                <a:solidFill>
                  <a:schemeClr val="tx1"/>
                </a:solidFill>
                <a:latin typeface="Cambria" pitchFamily="18" charset="0"/>
              </a:defRPr>
            </a:lvl6pPr>
            <a:lvl7pPr marL="2971800" indent="-228600" fontAlgn="base">
              <a:spcBef>
                <a:spcPct val="0"/>
              </a:spcBef>
              <a:spcAft>
                <a:spcPct val="0"/>
              </a:spcAft>
              <a:defRPr>
                <a:solidFill>
                  <a:schemeClr val="tx1"/>
                </a:solidFill>
                <a:latin typeface="Cambria" pitchFamily="18" charset="0"/>
              </a:defRPr>
            </a:lvl7pPr>
            <a:lvl8pPr marL="3429000" indent="-228600" fontAlgn="base">
              <a:spcBef>
                <a:spcPct val="0"/>
              </a:spcBef>
              <a:spcAft>
                <a:spcPct val="0"/>
              </a:spcAft>
              <a:defRPr>
                <a:solidFill>
                  <a:schemeClr val="tx1"/>
                </a:solidFill>
                <a:latin typeface="Cambria" pitchFamily="18" charset="0"/>
              </a:defRPr>
            </a:lvl8pPr>
            <a:lvl9pPr marL="3886200" indent="-228600" fontAlgn="base">
              <a:spcBef>
                <a:spcPct val="0"/>
              </a:spcBef>
              <a:spcAft>
                <a:spcPct val="0"/>
              </a:spcAft>
              <a:defRPr>
                <a:solidFill>
                  <a:schemeClr val="tx1"/>
                </a:solidFill>
                <a:latin typeface="Cambria" pitchFamily="18" charset="0"/>
              </a:defRPr>
            </a:lvl9pPr>
          </a:lstStyle>
          <a:p>
            <a:pPr fontAlgn="base">
              <a:spcBef>
                <a:spcPct val="0"/>
              </a:spcBef>
              <a:spcAft>
                <a:spcPct val="0"/>
              </a:spcAft>
              <a:defRPr/>
            </a:pPr>
            <a:fld id="{A25782F0-DC37-4BC8-B394-74BEDB4982D8}" type="slidenum">
              <a:rPr lang="en-US" smtClean="0">
                <a:latin typeface="Calibri" pitchFamily="34" charset="0"/>
              </a:rPr>
              <a:pPr fontAlgn="base">
                <a:spcBef>
                  <a:spcPct val="0"/>
                </a:spcBef>
                <a:spcAft>
                  <a:spcPct val="0"/>
                </a:spcAft>
                <a:defRPr/>
              </a:pPr>
              <a:t>21</a:t>
            </a:fld>
            <a:endParaRPr lang="en-US">
              <a:latin typeface="Calibri" pitchFamily="34" charset="0"/>
            </a:endParaRPr>
          </a:p>
        </p:txBody>
      </p:sp>
    </p:spTree>
    <p:extLst>
      <p:ext uri="{BB962C8B-B14F-4D97-AF65-F5344CB8AC3E}">
        <p14:creationId xmlns:p14="http://schemas.microsoft.com/office/powerpoint/2010/main" val="17600486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(show title)</a:t>
            </a:r>
          </a:p>
          <a:p>
            <a:pPr eaLnBrk="1" hangingPunct="1">
              <a:spcBef>
                <a:spcPct val="0"/>
              </a:spcBef>
            </a:pPr>
            <a:endParaRPr lang="en-US" altLang="en-US"/>
          </a:p>
          <a:p>
            <a:pPr eaLnBrk="1" hangingPunct="1">
              <a:spcBef>
                <a:spcPct val="0"/>
              </a:spcBef>
            </a:pPr>
            <a:r>
              <a:rPr lang="en-US" altLang="en-US"/>
              <a:t>(show 1)	This example is used when you are summarizing one or more texts.  Remember that a summary cannot mark specific pages, since it covers several pages or whole sections.  In these cases, use only the author or title and year.  If you are synthesizing sources (or bringing them together) by summarizing them, list all sources in alphabetical order.  Separate each source with a semicolon.</a:t>
            </a:r>
          </a:p>
          <a:p>
            <a:pPr eaLnBrk="1" hangingPunct="1">
              <a:spcBef>
                <a:spcPct val="0"/>
              </a:spcBef>
            </a:pPr>
            <a:endParaRPr lang="en-US" altLang="en-US"/>
          </a:p>
          <a:p>
            <a:pPr eaLnBrk="1" hangingPunct="1">
              <a:spcBef>
                <a:spcPct val="0"/>
              </a:spcBef>
            </a:pPr>
            <a:r>
              <a:rPr lang="en-US" altLang="en-US"/>
              <a:t>(show 2)	If there is no author, use the article or document title in quotes, or, if you are using the book title, make sure it is in italics.</a:t>
            </a:r>
          </a:p>
          <a:p>
            <a:pPr eaLnBrk="1" hangingPunct="1">
              <a:spcBef>
                <a:spcPct val="0"/>
              </a:spcBef>
            </a:pPr>
            <a:endParaRPr lang="en-US" altLang="en-US"/>
          </a:p>
          <a:p>
            <a:pPr eaLnBrk="1" hangingPunct="1">
              <a:spcBef>
                <a:spcPct val="0"/>
              </a:spcBef>
            </a:pPr>
            <a:r>
              <a:rPr lang="en-US" altLang="en-US"/>
              <a:t>(show 3)	Finally, for websites and other sources that lack page numbers, provide the author or title and year in the signal phrase.  Websites do not have page numbers, even if they are printed out.</a:t>
            </a:r>
          </a:p>
        </p:txBody>
      </p:sp>
      <p:sp>
        <p:nvSpPr>
          <p:cNvPr id="4506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mbria" pitchFamily="18" charset="0"/>
              </a:defRPr>
            </a:lvl1pPr>
            <a:lvl2pPr marL="742950" indent="-285750">
              <a:defRPr>
                <a:solidFill>
                  <a:schemeClr val="tx1"/>
                </a:solidFill>
                <a:latin typeface="Cambria" pitchFamily="18" charset="0"/>
              </a:defRPr>
            </a:lvl2pPr>
            <a:lvl3pPr marL="1143000" indent="-228600">
              <a:defRPr>
                <a:solidFill>
                  <a:schemeClr val="tx1"/>
                </a:solidFill>
                <a:latin typeface="Cambria" pitchFamily="18" charset="0"/>
              </a:defRPr>
            </a:lvl3pPr>
            <a:lvl4pPr marL="1600200" indent="-228600">
              <a:defRPr>
                <a:solidFill>
                  <a:schemeClr val="tx1"/>
                </a:solidFill>
                <a:latin typeface="Cambria" pitchFamily="18" charset="0"/>
              </a:defRPr>
            </a:lvl4pPr>
            <a:lvl5pPr marL="2057400" indent="-228600">
              <a:defRPr>
                <a:solidFill>
                  <a:schemeClr val="tx1"/>
                </a:solidFill>
                <a:latin typeface="Cambria" pitchFamily="18" charset="0"/>
              </a:defRPr>
            </a:lvl5pPr>
            <a:lvl6pPr marL="2514600" indent="-228600" fontAlgn="base">
              <a:spcBef>
                <a:spcPct val="0"/>
              </a:spcBef>
              <a:spcAft>
                <a:spcPct val="0"/>
              </a:spcAft>
              <a:defRPr>
                <a:solidFill>
                  <a:schemeClr val="tx1"/>
                </a:solidFill>
                <a:latin typeface="Cambria" pitchFamily="18" charset="0"/>
              </a:defRPr>
            </a:lvl6pPr>
            <a:lvl7pPr marL="2971800" indent="-228600" fontAlgn="base">
              <a:spcBef>
                <a:spcPct val="0"/>
              </a:spcBef>
              <a:spcAft>
                <a:spcPct val="0"/>
              </a:spcAft>
              <a:defRPr>
                <a:solidFill>
                  <a:schemeClr val="tx1"/>
                </a:solidFill>
                <a:latin typeface="Cambria" pitchFamily="18" charset="0"/>
              </a:defRPr>
            </a:lvl7pPr>
            <a:lvl8pPr marL="3429000" indent="-228600" fontAlgn="base">
              <a:spcBef>
                <a:spcPct val="0"/>
              </a:spcBef>
              <a:spcAft>
                <a:spcPct val="0"/>
              </a:spcAft>
              <a:defRPr>
                <a:solidFill>
                  <a:schemeClr val="tx1"/>
                </a:solidFill>
                <a:latin typeface="Cambria" pitchFamily="18" charset="0"/>
              </a:defRPr>
            </a:lvl8pPr>
            <a:lvl9pPr marL="3886200" indent="-228600" fontAlgn="base">
              <a:spcBef>
                <a:spcPct val="0"/>
              </a:spcBef>
              <a:spcAft>
                <a:spcPct val="0"/>
              </a:spcAft>
              <a:defRPr>
                <a:solidFill>
                  <a:schemeClr val="tx1"/>
                </a:solidFill>
                <a:latin typeface="Cambria" pitchFamily="18" charset="0"/>
              </a:defRPr>
            </a:lvl9pPr>
          </a:lstStyle>
          <a:p>
            <a:pPr fontAlgn="base">
              <a:spcBef>
                <a:spcPct val="0"/>
              </a:spcBef>
              <a:spcAft>
                <a:spcPct val="0"/>
              </a:spcAft>
              <a:defRPr/>
            </a:pPr>
            <a:fld id="{BBB82930-FBCB-41D2-BECD-89B35C06459F}" type="slidenum">
              <a:rPr lang="en-US" smtClean="0">
                <a:latin typeface="Calibri" pitchFamily="34" charset="0"/>
              </a:rPr>
              <a:pPr fontAlgn="base">
                <a:spcBef>
                  <a:spcPct val="0"/>
                </a:spcBef>
                <a:spcAft>
                  <a:spcPct val="0"/>
                </a:spcAft>
                <a:defRPr/>
              </a:pPr>
              <a:t>22</a:t>
            </a:fld>
            <a:endParaRPr lang="en-US">
              <a:latin typeface="Calibri" pitchFamily="34" charset="0"/>
            </a:endParaRPr>
          </a:p>
        </p:txBody>
      </p:sp>
    </p:spTree>
    <p:extLst>
      <p:ext uri="{BB962C8B-B14F-4D97-AF65-F5344CB8AC3E}">
        <p14:creationId xmlns:p14="http://schemas.microsoft.com/office/powerpoint/2010/main" val="8072848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63E51F-D5BF-4DD2-B261-8B325BA885F8}" type="slidenum">
              <a:rPr lang="en-US" smtClean="0"/>
              <a:t>58</a:t>
            </a:fld>
            <a:endParaRPr lang="en-US"/>
          </a:p>
        </p:txBody>
      </p:sp>
    </p:spTree>
    <p:extLst>
      <p:ext uri="{BB962C8B-B14F-4D97-AF65-F5344CB8AC3E}">
        <p14:creationId xmlns:p14="http://schemas.microsoft.com/office/powerpoint/2010/main" val="6186875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9CEDCC37-82FF-4904-B14A-E10411F9FBB2}" type="datetimeFigureOut">
              <a:rPr lang="en-US" smtClean="0"/>
              <a:t>10/28/2025</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C5E56332-1100-4560-9768-6AF0542629F9}" type="slidenum">
              <a:rPr lang="en-US" smtClean="0"/>
              <a:t>‹#›</a:t>
            </a:fld>
            <a:endParaRPr lang="en-US"/>
          </a:p>
        </p:txBody>
      </p:sp>
    </p:spTree>
    <p:extLst>
      <p:ext uri="{BB962C8B-B14F-4D97-AF65-F5344CB8AC3E}">
        <p14:creationId xmlns:p14="http://schemas.microsoft.com/office/powerpoint/2010/main" val="2817518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CEDCC37-82FF-4904-B14A-E10411F9FBB2}" type="datetimeFigureOut">
              <a:rPr lang="en-US" smtClean="0"/>
              <a:t>10/28/2025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56332-1100-4560-9768-6AF0542629F9}" type="slidenum">
              <a:rPr lang="en-US" smtClean="0"/>
              <a:t>‹#›</a:t>
            </a:fld>
            <a:endParaRPr lang="en-US"/>
          </a:p>
        </p:txBody>
      </p:sp>
    </p:spTree>
    <p:extLst>
      <p:ext uri="{BB962C8B-B14F-4D97-AF65-F5344CB8AC3E}">
        <p14:creationId xmlns:p14="http://schemas.microsoft.com/office/powerpoint/2010/main" val="7875447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CEDCC37-82FF-4904-B14A-E10411F9FBB2}" type="datetimeFigureOut">
              <a:rPr lang="en-US" smtClean="0"/>
              <a:t>10/28/2025</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5E56332-1100-4560-9768-6AF0542629F9}" type="slidenum">
              <a:rPr lang="en-US" smtClean="0"/>
              <a:t>‹#›</a:t>
            </a:fld>
            <a:endParaRPr lang="en-US"/>
          </a:p>
        </p:txBody>
      </p:sp>
    </p:spTree>
    <p:extLst>
      <p:ext uri="{BB962C8B-B14F-4D97-AF65-F5344CB8AC3E}">
        <p14:creationId xmlns:p14="http://schemas.microsoft.com/office/powerpoint/2010/main" val="3458593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CEDCC37-82FF-4904-B14A-E10411F9FBB2}" type="datetimeFigureOut">
              <a:rPr lang="en-US" smtClean="0"/>
              <a:t>10/28/2025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56332-1100-4560-9768-6AF0542629F9}" type="slidenum">
              <a:rPr lang="en-US" smtClean="0"/>
              <a:t>‹#›</a:t>
            </a:fld>
            <a:endParaRPr lang="en-US"/>
          </a:p>
        </p:txBody>
      </p:sp>
    </p:spTree>
    <p:extLst>
      <p:ext uri="{BB962C8B-B14F-4D97-AF65-F5344CB8AC3E}">
        <p14:creationId xmlns:p14="http://schemas.microsoft.com/office/powerpoint/2010/main" val="1224945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CEDCC37-82FF-4904-B14A-E10411F9FBB2}" type="datetimeFigureOut">
              <a:rPr lang="en-US" smtClean="0"/>
              <a:t>10/28/2025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56332-1100-4560-9768-6AF0542629F9}" type="slidenum">
              <a:rPr lang="en-US" smtClean="0"/>
              <a:t>‹#›</a:t>
            </a:fld>
            <a:endParaRPr lang="en-US"/>
          </a:p>
        </p:txBody>
      </p:sp>
    </p:spTree>
    <p:extLst>
      <p:ext uri="{BB962C8B-B14F-4D97-AF65-F5344CB8AC3E}">
        <p14:creationId xmlns:p14="http://schemas.microsoft.com/office/powerpoint/2010/main" val="3928004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CEDCC37-82FF-4904-B14A-E10411F9FBB2}" type="datetimeFigureOut">
              <a:rPr lang="en-US" smtClean="0"/>
              <a:t>10/28/2025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56332-1100-4560-9768-6AF0542629F9}" type="slidenum">
              <a:rPr lang="en-US" smtClean="0"/>
              <a:t>‹#›</a:t>
            </a:fld>
            <a:endParaRPr lang="en-US"/>
          </a:p>
        </p:txBody>
      </p:sp>
    </p:spTree>
    <p:extLst>
      <p:ext uri="{BB962C8B-B14F-4D97-AF65-F5344CB8AC3E}">
        <p14:creationId xmlns:p14="http://schemas.microsoft.com/office/powerpoint/2010/main" val="825306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EDCC37-82FF-4904-B14A-E10411F9FBB2}" type="datetimeFigureOut">
              <a:rPr lang="en-US" smtClean="0"/>
              <a:t>10/28/2025</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C5E56332-1100-4560-9768-6AF0542629F9}" type="slidenum">
              <a:rPr lang="en-US" smtClean="0"/>
              <a:t>‹#›</a:t>
            </a:fld>
            <a:endParaRPr lang="en-US"/>
          </a:p>
        </p:txBody>
      </p:sp>
    </p:spTree>
    <p:extLst>
      <p:ext uri="{BB962C8B-B14F-4D97-AF65-F5344CB8AC3E}">
        <p14:creationId xmlns:p14="http://schemas.microsoft.com/office/powerpoint/2010/main" val="493859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CEDCC37-82FF-4904-B14A-E10411F9FBB2}" type="datetimeFigureOut">
              <a:rPr lang="en-US" smtClean="0"/>
              <a:t>10/28/2025</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5E56332-1100-4560-9768-6AF0542629F9}" type="slidenum">
              <a:rPr lang="en-US" smtClean="0"/>
              <a:t>‹#›</a:t>
            </a:fld>
            <a:endParaRPr lang="en-US"/>
          </a:p>
        </p:txBody>
      </p:sp>
    </p:spTree>
    <p:extLst>
      <p:ext uri="{BB962C8B-B14F-4D97-AF65-F5344CB8AC3E}">
        <p14:creationId xmlns:p14="http://schemas.microsoft.com/office/powerpoint/2010/main" val="29171675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CEDCC37-82FF-4904-B14A-E10411F9FBB2}" type="datetimeFigureOut">
              <a:rPr lang="en-US" smtClean="0"/>
              <a:t>10/28/2025</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5E56332-1100-4560-9768-6AF0542629F9}" type="slidenum">
              <a:rPr lang="en-US" smtClean="0"/>
              <a:t>‹#›</a:t>
            </a:fld>
            <a:endParaRPr lang="en-US"/>
          </a:p>
        </p:txBody>
      </p:sp>
    </p:spTree>
    <p:extLst>
      <p:ext uri="{BB962C8B-B14F-4D97-AF65-F5344CB8AC3E}">
        <p14:creationId xmlns:p14="http://schemas.microsoft.com/office/powerpoint/2010/main" val="11576714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CEDCC37-82FF-4904-B14A-E10411F9FBB2}" type="datetimeFigureOut">
              <a:rPr lang="en-US" smtClean="0"/>
              <a:t>10/28/2025</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5E56332-1100-4560-9768-6AF0542629F9}" type="slidenum">
              <a:rPr lang="en-US" smtClean="0"/>
              <a:t>‹#›</a:t>
            </a:fld>
            <a:endParaRPr lang="en-US"/>
          </a:p>
        </p:txBody>
      </p:sp>
    </p:spTree>
    <p:extLst>
      <p:ext uri="{BB962C8B-B14F-4D97-AF65-F5344CB8AC3E}">
        <p14:creationId xmlns:p14="http://schemas.microsoft.com/office/powerpoint/2010/main" val="82973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CEDCC37-82FF-4904-B14A-E10411F9FBB2}" type="datetimeFigureOut">
              <a:rPr lang="en-US" smtClean="0"/>
              <a:t>10/28/2025</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5E56332-1100-4560-9768-6AF0542629F9}" type="slidenum">
              <a:rPr lang="en-US" smtClean="0"/>
              <a:t>‹#›</a:t>
            </a:fld>
            <a:endParaRPr lang="en-US"/>
          </a:p>
        </p:txBody>
      </p:sp>
    </p:spTree>
    <p:extLst>
      <p:ext uri="{BB962C8B-B14F-4D97-AF65-F5344CB8AC3E}">
        <p14:creationId xmlns:p14="http://schemas.microsoft.com/office/powerpoint/2010/main" val="23654410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CEDCC37-82FF-4904-B14A-E10411F9FBB2}" type="datetimeFigureOut">
              <a:rPr lang="en-US" smtClean="0"/>
              <a:t>10/28/2025</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5E56332-1100-4560-9768-6AF0542629F9}" type="slidenum">
              <a:rPr lang="en-US" smtClean="0"/>
              <a:t>‹#›</a:t>
            </a:fld>
            <a:endParaRPr lang="en-US"/>
          </a:p>
        </p:txBody>
      </p:sp>
    </p:spTree>
    <p:extLst>
      <p:ext uri="{BB962C8B-B14F-4D97-AF65-F5344CB8AC3E}">
        <p14:creationId xmlns:p14="http://schemas.microsoft.com/office/powerpoint/2010/main" val="888440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CEDCC37-82FF-4904-B14A-E10411F9FBB2}" type="datetimeFigureOut">
              <a:rPr lang="en-US" smtClean="0"/>
              <a:t>10/28/2025</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5E56332-1100-4560-9768-6AF0542629F9}" type="slidenum">
              <a:rPr lang="en-US" smtClean="0"/>
              <a:t>‹#›</a:t>
            </a:fld>
            <a:endParaRPr lang="en-US"/>
          </a:p>
        </p:txBody>
      </p:sp>
    </p:spTree>
    <p:extLst>
      <p:ext uri="{BB962C8B-B14F-4D97-AF65-F5344CB8AC3E}">
        <p14:creationId xmlns:p14="http://schemas.microsoft.com/office/powerpoint/2010/main" val="552689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CEDCC37-82FF-4904-B14A-E10411F9FBB2}" type="datetimeFigureOut">
              <a:rPr lang="en-US" smtClean="0"/>
              <a:t>10/28/2025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56332-1100-4560-9768-6AF0542629F9}" type="slidenum">
              <a:rPr lang="en-US" smtClean="0"/>
              <a:t>‹#›</a:t>
            </a:fld>
            <a:endParaRPr lang="en-US"/>
          </a:p>
        </p:txBody>
      </p:sp>
    </p:spTree>
    <p:extLst>
      <p:ext uri="{BB962C8B-B14F-4D97-AF65-F5344CB8AC3E}">
        <p14:creationId xmlns:p14="http://schemas.microsoft.com/office/powerpoint/2010/main" val="8961654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CEDCC37-82FF-4904-B14A-E10411F9FBB2}" type="datetimeFigureOut">
              <a:rPr lang="en-US" smtClean="0"/>
              <a:t>10/28/2025</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C5E56332-1100-4560-9768-6AF0542629F9}" type="slidenum">
              <a:rPr lang="en-US" smtClean="0"/>
              <a:t>‹#›</a:t>
            </a:fld>
            <a:endParaRPr lang="en-US"/>
          </a:p>
        </p:txBody>
      </p:sp>
    </p:spTree>
    <p:extLst>
      <p:ext uri="{BB962C8B-B14F-4D97-AF65-F5344CB8AC3E}">
        <p14:creationId xmlns:p14="http://schemas.microsoft.com/office/powerpoint/2010/main" val="39286114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9CEDCC37-82FF-4904-B14A-E10411F9FBB2}" type="datetimeFigureOut">
              <a:rPr lang="en-US" smtClean="0"/>
              <a:t>10/28/2025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56332-1100-4560-9768-6AF0542629F9}" type="slidenum">
              <a:rPr lang="en-US" smtClean="0"/>
              <a:t>‹#›</a:t>
            </a:fld>
            <a:endParaRPr lang="en-US"/>
          </a:p>
        </p:txBody>
      </p:sp>
    </p:spTree>
    <p:extLst>
      <p:ext uri="{BB962C8B-B14F-4D97-AF65-F5344CB8AC3E}">
        <p14:creationId xmlns:p14="http://schemas.microsoft.com/office/powerpoint/2010/main" val="8250014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9CEDCC37-82FF-4904-B14A-E10411F9FBB2}" type="datetimeFigureOut">
              <a:rPr lang="en-US" smtClean="0"/>
              <a:t>10/28/2025</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5E56332-1100-4560-9768-6AF0542629F9}" type="slidenum">
              <a:rPr lang="en-US" smtClean="0"/>
              <a:t>‹#›</a:t>
            </a:fld>
            <a:endParaRPr lang="en-US"/>
          </a:p>
        </p:txBody>
      </p:sp>
    </p:spTree>
    <p:extLst>
      <p:ext uri="{BB962C8B-B14F-4D97-AF65-F5344CB8AC3E}">
        <p14:creationId xmlns:p14="http://schemas.microsoft.com/office/powerpoint/2010/main" val="2480184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9CEDCC37-82FF-4904-B14A-E10411F9FBB2}" type="datetimeFigureOut">
              <a:rPr lang="en-US" smtClean="0"/>
              <a:t>10/28/2025</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C5E56332-1100-4560-9768-6AF0542629F9}" type="slidenum">
              <a:rPr lang="en-US" smtClean="0"/>
              <a:t>‹#›</a:t>
            </a:fld>
            <a:endParaRPr lang="en-US"/>
          </a:p>
        </p:txBody>
      </p:sp>
    </p:spTree>
    <p:extLst>
      <p:ext uri="{BB962C8B-B14F-4D97-AF65-F5344CB8AC3E}">
        <p14:creationId xmlns:p14="http://schemas.microsoft.com/office/powerpoint/2010/main" val="7568188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hyperlink" Target="https://apastyle.apa.org/style-grammar-guidelines/references/missing-information" TargetMode="External"/><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hyperlink" Target="http://www.youtube.com/watch?v=guRoWTYfxMs" TargetMode="Externa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9E6981-E517-40A5-9473-1CAE9A63183E}"/>
              </a:ext>
            </a:extLst>
          </p:cNvPr>
          <p:cNvSpPr>
            <a:spLocks noGrp="1"/>
          </p:cNvSpPr>
          <p:nvPr>
            <p:ph type="ctrTitle"/>
          </p:nvPr>
        </p:nvSpPr>
        <p:spPr>
          <a:xfrm>
            <a:off x="1710126" y="1805819"/>
            <a:ext cx="8825658" cy="2677648"/>
          </a:xfrm>
        </p:spPr>
        <p:txBody>
          <a:bodyPr/>
          <a:lstStyle/>
          <a:p>
            <a:pPr algn="ctr"/>
            <a:r>
              <a:rPr lang="en-US" sz="6000" dirty="0" smtClean="0"/>
              <a:t/>
            </a:r>
            <a:br>
              <a:rPr lang="en-US" sz="6000" dirty="0" smtClean="0"/>
            </a:br>
            <a:r>
              <a:rPr lang="en-US" sz="6000" dirty="0"/>
              <a:t/>
            </a:r>
            <a:br>
              <a:rPr lang="en-US" sz="6000" dirty="0"/>
            </a:br>
            <a:r>
              <a:rPr lang="en-US" sz="6000" dirty="0" smtClean="0"/>
              <a:t/>
            </a:r>
            <a:br>
              <a:rPr lang="en-US" sz="6000" dirty="0" smtClean="0"/>
            </a:br>
            <a:r>
              <a:rPr lang="en-US" sz="6000" dirty="0"/>
              <a:t/>
            </a:r>
            <a:br>
              <a:rPr lang="en-US" sz="6000" dirty="0"/>
            </a:br>
            <a:r>
              <a:rPr lang="en-US" sz="6000" dirty="0"/>
              <a:t>Understanding APA Citation </a:t>
            </a:r>
            <a:r>
              <a:rPr lang="en-US" sz="6000" dirty="0" smtClean="0"/>
              <a:t>Styles</a:t>
            </a:r>
            <a:r>
              <a:rPr lang="en-US" sz="6000" dirty="0"/>
              <a:t/>
            </a:r>
            <a:br>
              <a:rPr lang="en-US" sz="6000" dirty="0"/>
            </a:br>
            <a:endParaRPr lang="en-US" sz="6000" dirty="0"/>
          </a:p>
        </p:txBody>
      </p:sp>
      <p:sp>
        <p:nvSpPr>
          <p:cNvPr id="3" name="Subtitle 2">
            <a:extLst>
              <a:ext uri="{FF2B5EF4-FFF2-40B4-BE49-F238E27FC236}">
                <a16:creationId xmlns:a16="http://schemas.microsoft.com/office/drawing/2014/main" xmlns="" id="{08088DA2-CE42-4DE0-88CE-685C80DF127F}"/>
              </a:ext>
            </a:extLst>
          </p:cNvPr>
          <p:cNvSpPr>
            <a:spLocks noGrp="1"/>
          </p:cNvSpPr>
          <p:nvPr>
            <p:ph type="subTitle" idx="1"/>
          </p:nvPr>
        </p:nvSpPr>
        <p:spPr>
          <a:xfrm>
            <a:off x="1710126" y="4701180"/>
            <a:ext cx="8825658" cy="861420"/>
          </a:xfrm>
        </p:spPr>
        <p:txBody>
          <a:bodyPr>
            <a:normAutofit/>
          </a:bodyPr>
          <a:lstStyle/>
          <a:p>
            <a:pPr algn="ctr"/>
            <a:r>
              <a:rPr lang="en-US" sz="2400" dirty="0">
                <a:solidFill>
                  <a:schemeClr val="bg1"/>
                </a:solidFill>
              </a:rPr>
              <a:t>North South University Library</a:t>
            </a:r>
            <a:r>
              <a:rPr lang="en-US" dirty="0">
                <a:solidFill>
                  <a:schemeClr val="bg1"/>
                </a:solidFill>
              </a:rPr>
              <a:t/>
            </a:r>
            <a:br>
              <a:rPr lang="en-US" dirty="0">
                <a:solidFill>
                  <a:schemeClr val="bg1"/>
                </a:solidFill>
              </a:rPr>
            </a:br>
            <a:r>
              <a:rPr lang="en-US" dirty="0">
                <a:solidFill>
                  <a:schemeClr val="bg1"/>
                </a:solidFill>
              </a:rPr>
              <a:t>Thursday, </a:t>
            </a:r>
            <a:r>
              <a:rPr lang="en-US" dirty="0" smtClean="0">
                <a:solidFill>
                  <a:schemeClr val="bg1"/>
                </a:solidFill>
              </a:rPr>
              <a:t>30 </a:t>
            </a:r>
            <a:r>
              <a:rPr lang="en-US" dirty="0">
                <a:solidFill>
                  <a:schemeClr val="bg1"/>
                </a:solidFill>
              </a:rPr>
              <a:t>October 2025</a:t>
            </a:r>
            <a:endParaRPr lang="en-US" dirty="0">
              <a:solidFill>
                <a:schemeClr val="bg1"/>
              </a:solidFill>
            </a:endParaRPr>
          </a:p>
        </p:txBody>
      </p:sp>
    </p:spTree>
    <p:extLst>
      <p:ext uri="{BB962C8B-B14F-4D97-AF65-F5344CB8AC3E}">
        <p14:creationId xmlns:p14="http://schemas.microsoft.com/office/powerpoint/2010/main" val="33595484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12"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Shape 13">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16"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B43B0EF7-4839-4D59-8AC2-36DC13739A42}"/>
              </a:ext>
            </a:extLst>
          </p:cNvPr>
          <p:cNvSpPr>
            <a:spLocks noGrp="1"/>
          </p:cNvSpPr>
          <p:nvPr>
            <p:ph type="title"/>
          </p:nvPr>
        </p:nvSpPr>
        <p:spPr>
          <a:xfrm>
            <a:off x="994087" y="1130603"/>
            <a:ext cx="3342442" cy="4596794"/>
          </a:xfrm>
        </p:spPr>
        <p:txBody>
          <a:bodyPr anchor="ctr">
            <a:normAutofit/>
          </a:bodyPr>
          <a:lstStyle/>
          <a:p>
            <a:r>
              <a:rPr lang="en-US" sz="3200" dirty="0">
                <a:solidFill>
                  <a:srgbClr val="EBEBEB"/>
                </a:solidFill>
              </a:rPr>
              <a:t>What is a Style </a:t>
            </a:r>
            <a:r>
              <a:rPr lang="en-US" sz="3200" dirty="0" smtClean="0">
                <a:solidFill>
                  <a:srgbClr val="EBEBEB"/>
                </a:solidFill>
              </a:rPr>
              <a:t>Guide?</a:t>
            </a:r>
            <a:endParaRPr lang="en-US" sz="3200" dirty="0">
              <a:solidFill>
                <a:srgbClr val="EBEBEB"/>
              </a:solidFill>
            </a:endParaRPr>
          </a:p>
        </p:txBody>
      </p:sp>
      <p:sp>
        <p:nvSpPr>
          <p:cNvPr id="3" name="Content Placeholder 2">
            <a:extLst>
              <a:ext uri="{FF2B5EF4-FFF2-40B4-BE49-F238E27FC236}">
                <a16:creationId xmlns:a16="http://schemas.microsoft.com/office/drawing/2014/main" xmlns="" id="{BB3A483D-90EE-4DB0-A62A-56F45456033D}"/>
              </a:ext>
            </a:extLst>
          </p:cNvPr>
          <p:cNvSpPr>
            <a:spLocks noGrp="1"/>
          </p:cNvSpPr>
          <p:nvPr>
            <p:ph idx="1"/>
          </p:nvPr>
        </p:nvSpPr>
        <p:spPr>
          <a:xfrm>
            <a:off x="5290077" y="437513"/>
            <a:ext cx="5502614" cy="5954325"/>
          </a:xfrm>
        </p:spPr>
        <p:txBody>
          <a:bodyPr anchor="ctr">
            <a:normAutofit/>
          </a:bodyPr>
          <a:lstStyle/>
          <a:p>
            <a:r>
              <a:rPr lang="en-US" sz="2800" dirty="0"/>
              <a:t>A style guide is a set of rules and conventions for writing, formatting, and citing sources in academic and professional work</a:t>
            </a:r>
            <a:r>
              <a:rPr lang="en-US" sz="2800" dirty="0" smtClean="0"/>
              <a:t>.</a:t>
            </a:r>
          </a:p>
          <a:p>
            <a:r>
              <a:rPr lang="en-US" sz="2800" dirty="0" smtClean="0"/>
              <a:t> </a:t>
            </a:r>
            <a:r>
              <a:rPr lang="en-US" sz="2800" dirty="0"/>
              <a:t>Common style guides include APA, MLA, Chicago, and IEEE</a:t>
            </a:r>
          </a:p>
          <a:p>
            <a:pPr marL="0" indent="0">
              <a:buNone/>
            </a:pPr>
            <a:endParaRPr lang="en-US" sz="2800" dirty="0"/>
          </a:p>
        </p:txBody>
      </p:sp>
    </p:spTree>
    <p:extLst>
      <p:ext uri="{BB962C8B-B14F-4D97-AF65-F5344CB8AC3E}">
        <p14:creationId xmlns:p14="http://schemas.microsoft.com/office/powerpoint/2010/main" val="25386521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12"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Shape 13">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16"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B43B0EF7-4839-4D59-8AC2-36DC13739A42}"/>
              </a:ext>
            </a:extLst>
          </p:cNvPr>
          <p:cNvSpPr>
            <a:spLocks noGrp="1"/>
          </p:cNvSpPr>
          <p:nvPr>
            <p:ph type="title"/>
          </p:nvPr>
        </p:nvSpPr>
        <p:spPr>
          <a:xfrm>
            <a:off x="994087" y="1130603"/>
            <a:ext cx="3342442" cy="4596794"/>
          </a:xfrm>
        </p:spPr>
        <p:txBody>
          <a:bodyPr anchor="ctr">
            <a:normAutofit/>
          </a:bodyPr>
          <a:lstStyle/>
          <a:p>
            <a:r>
              <a:rPr lang="en-US" sz="3200" dirty="0"/>
              <a:t>Why </a:t>
            </a:r>
            <a:r>
              <a:rPr lang="en-US" sz="3200" dirty="0" smtClean="0"/>
              <a:t>Do </a:t>
            </a:r>
            <a:r>
              <a:rPr lang="en-US" sz="3200" dirty="0"/>
              <a:t>We Use Them</a:t>
            </a:r>
            <a:r>
              <a:rPr lang="en-US" sz="3200" dirty="0" smtClean="0"/>
              <a:t>?</a:t>
            </a:r>
            <a:endParaRPr lang="en-US" sz="3200" dirty="0">
              <a:solidFill>
                <a:srgbClr val="EBEBEB"/>
              </a:solidFill>
            </a:endParaRPr>
          </a:p>
        </p:txBody>
      </p:sp>
      <p:sp>
        <p:nvSpPr>
          <p:cNvPr id="3" name="Content Placeholder 2">
            <a:extLst>
              <a:ext uri="{FF2B5EF4-FFF2-40B4-BE49-F238E27FC236}">
                <a16:creationId xmlns:a16="http://schemas.microsoft.com/office/drawing/2014/main" xmlns="" id="{BB3A483D-90EE-4DB0-A62A-56F45456033D}"/>
              </a:ext>
            </a:extLst>
          </p:cNvPr>
          <p:cNvSpPr>
            <a:spLocks noGrp="1"/>
          </p:cNvSpPr>
          <p:nvPr>
            <p:ph idx="1"/>
          </p:nvPr>
        </p:nvSpPr>
        <p:spPr>
          <a:xfrm>
            <a:off x="5290077" y="437513"/>
            <a:ext cx="5502614" cy="5954325"/>
          </a:xfrm>
        </p:spPr>
        <p:txBody>
          <a:bodyPr anchor="ctr">
            <a:normAutofit/>
          </a:bodyPr>
          <a:lstStyle/>
          <a:p>
            <a:r>
              <a:rPr lang="en-US" sz="2600" b="1" dirty="0"/>
              <a:t>Consistency: </a:t>
            </a:r>
            <a:r>
              <a:rPr lang="en-US" sz="2600" dirty="0"/>
              <a:t>Ensures uniformity in formatting and citation across academic papers.</a:t>
            </a:r>
          </a:p>
          <a:p>
            <a:r>
              <a:rPr lang="en-US" sz="2600" b="1" dirty="0"/>
              <a:t>Clarity: </a:t>
            </a:r>
            <a:r>
              <a:rPr lang="en-US" sz="2600" dirty="0"/>
              <a:t>Helps writers present their research in a structured and readable manner.</a:t>
            </a:r>
          </a:p>
          <a:p>
            <a:r>
              <a:rPr lang="en-US" sz="2600" b="1" dirty="0"/>
              <a:t>Credibility: </a:t>
            </a:r>
            <a:r>
              <a:rPr lang="en-US" sz="2600" dirty="0"/>
              <a:t>Demonstrates professionalism and adherence to scholarly standards.</a:t>
            </a:r>
          </a:p>
          <a:p>
            <a:r>
              <a:rPr lang="en-US" sz="2600" b="1" dirty="0"/>
              <a:t>Avoiding Plagiarism: </a:t>
            </a:r>
            <a:r>
              <a:rPr lang="en-US" sz="2600" dirty="0"/>
              <a:t>Ensures proper attribution of sources.</a:t>
            </a:r>
          </a:p>
          <a:p>
            <a:pPr marL="0" indent="0">
              <a:buNone/>
            </a:pPr>
            <a:endParaRPr lang="en-US" sz="2600" dirty="0"/>
          </a:p>
        </p:txBody>
      </p:sp>
    </p:spTree>
    <p:extLst>
      <p:ext uri="{BB962C8B-B14F-4D97-AF65-F5344CB8AC3E}">
        <p14:creationId xmlns:p14="http://schemas.microsoft.com/office/powerpoint/2010/main" val="36293220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12"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Shape 13">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16"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B43B0EF7-4839-4D59-8AC2-36DC13739A42}"/>
              </a:ext>
            </a:extLst>
          </p:cNvPr>
          <p:cNvSpPr>
            <a:spLocks noGrp="1"/>
          </p:cNvSpPr>
          <p:nvPr>
            <p:ph type="title"/>
          </p:nvPr>
        </p:nvSpPr>
        <p:spPr>
          <a:xfrm>
            <a:off x="994087" y="1130603"/>
            <a:ext cx="3342442" cy="4596794"/>
          </a:xfrm>
        </p:spPr>
        <p:txBody>
          <a:bodyPr anchor="ctr">
            <a:normAutofit/>
          </a:bodyPr>
          <a:lstStyle/>
          <a:p>
            <a:r>
              <a:rPr lang="en-US" sz="3200" dirty="0" smtClean="0"/>
              <a:t>How Do </a:t>
            </a:r>
            <a:r>
              <a:rPr lang="en-US" sz="3200" dirty="0"/>
              <a:t>We Use Them</a:t>
            </a:r>
            <a:r>
              <a:rPr lang="en-US" sz="3200" dirty="0" smtClean="0"/>
              <a:t>?</a:t>
            </a:r>
            <a:endParaRPr lang="en-US" sz="3200" dirty="0">
              <a:solidFill>
                <a:srgbClr val="EBEBEB"/>
              </a:solidFill>
            </a:endParaRPr>
          </a:p>
        </p:txBody>
      </p:sp>
      <p:sp>
        <p:nvSpPr>
          <p:cNvPr id="3" name="Content Placeholder 2">
            <a:extLst>
              <a:ext uri="{FF2B5EF4-FFF2-40B4-BE49-F238E27FC236}">
                <a16:creationId xmlns:a16="http://schemas.microsoft.com/office/drawing/2014/main" xmlns="" id="{BB3A483D-90EE-4DB0-A62A-56F45456033D}"/>
              </a:ext>
            </a:extLst>
          </p:cNvPr>
          <p:cNvSpPr>
            <a:spLocks noGrp="1"/>
          </p:cNvSpPr>
          <p:nvPr>
            <p:ph idx="1"/>
          </p:nvPr>
        </p:nvSpPr>
        <p:spPr>
          <a:xfrm>
            <a:off x="5290077" y="437513"/>
            <a:ext cx="5502614" cy="5954325"/>
          </a:xfrm>
        </p:spPr>
        <p:txBody>
          <a:bodyPr anchor="ctr">
            <a:normAutofit/>
          </a:bodyPr>
          <a:lstStyle/>
          <a:p>
            <a:r>
              <a:rPr lang="en-US" sz="2600" dirty="0"/>
              <a:t>Follow formatting rules for margins, fonts, headings, </a:t>
            </a:r>
            <a:r>
              <a:rPr lang="en-US" sz="2600" dirty="0" smtClean="0"/>
              <a:t>spacing etc.</a:t>
            </a:r>
            <a:endParaRPr lang="en-US" sz="2600" dirty="0"/>
          </a:p>
          <a:p>
            <a:r>
              <a:rPr lang="en-US" sz="2600" dirty="0"/>
              <a:t>Use in-text citations correctly when paraphrasing or quoting sources.</a:t>
            </a:r>
          </a:p>
          <a:p>
            <a:r>
              <a:rPr lang="en-US" sz="2600" dirty="0"/>
              <a:t>Create a properly formatted reference list at the end of the paper.</a:t>
            </a:r>
          </a:p>
          <a:p>
            <a:pPr marL="0" indent="0">
              <a:buNone/>
            </a:pPr>
            <a:endParaRPr lang="en-US" sz="2600" dirty="0"/>
          </a:p>
        </p:txBody>
      </p:sp>
    </p:spTree>
    <p:extLst>
      <p:ext uri="{BB962C8B-B14F-4D97-AF65-F5344CB8AC3E}">
        <p14:creationId xmlns:p14="http://schemas.microsoft.com/office/powerpoint/2010/main" val="37862755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12"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Shape 13">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16"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B43B0EF7-4839-4D59-8AC2-36DC13739A42}"/>
              </a:ext>
            </a:extLst>
          </p:cNvPr>
          <p:cNvSpPr>
            <a:spLocks noGrp="1"/>
          </p:cNvSpPr>
          <p:nvPr>
            <p:ph type="title"/>
          </p:nvPr>
        </p:nvSpPr>
        <p:spPr>
          <a:xfrm>
            <a:off x="994087" y="1130603"/>
            <a:ext cx="3342442" cy="4596794"/>
          </a:xfrm>
        </p:spPr>
        <p:txBody>
          <a:bodyPr anchor="ctr">
            <a:normAutofit/>
          </a:bodyPr>
          <a:lstStyle/>
          <a:p>
            <a:r>
              <a:rPr lang="en-US" sz="3200" dirty="0">
                <a:solidFill>
                  <a:srgbClr val="EBEBEB"/>
                </a:solidFill>
              </a:rPr>
              <a:t>APA for Student Papers</a:t>
            </a:r>
          </a:p>
        </p:txBody>
      </p:sp>
      <p:sp>
        <p:nvSpPr>
          <p:cNvPr id="3" name="Content Placeholder 2">
            <a:extLst>
              <a:ext uri="{FF2B5EF4-FFF2-40B4-BE49-F238E27FC236}">
                <a16:creationId xmlns:a16="http://schemas.microsoft.com/office/drawing/2014/main" xmlns="" id="{BB3A483D-90EE-4DB0-A62A-56F45456033D}"/>
              </a:ext>
            </a:extLst>
          </p:cNvPr>
          <p:cNvSpPr>
            <a:spLocks noGrp="1"/>
          </p:cNvSpPr>
          <p:nvPr>
            <p:ph idx="1"/>
          </p:nvPr>
        </p:nvSpPr>
        <p:spPr>
          <a:xfrm>
            <a:off x="5290077" y="437513"/>
            <a:ext cx="5502614" cy="5954325"/>
          </a:xfrm>
        </p:spPr>
        <p:txBody>
          <a:bodyPr anchor="ctr">
            <a:normAutofit/>
          </a:bodyPr>
          <a:lstStyle/>
          <a:p>
            <a:r>
              <a:rPr lang="en-US" sz="2400" dirty="0"/>
              <a:t>Rules for font sizes are more lenient.</a:t>
            </a:r>
          </a:p>
          <a:p>
            <a:r>
              <a:rPr lang="en-US" sz="2400" dirty="0"/>
              <a:t>a sans serif font such as </a:t>
            </a:r>
            <a:r>
              <a:rPr lang="en-US" sz="2800" dirty="0">
                <a:latin typeface="Calibri" panose="020F0502020204030204" pitchFamily="34" charset="0"/>
                <a:cs typeface="Calibri" panose="020F0502020204030204" pitchFamily="34" charset="0"/>
              </a:rPr>
              <a:t>11-point Calibri</a:t>
            </a:r>
            <a:r>
              <a:rPr lang="en-US" sz="2400" dirty="0"/>
              <a:t>, </a:t>
            </a:r>
            <a:r>
              <a:rPr lang="en-US" sz="2800" dirty="0">
                <a:latin typeface="Arial" panose="020B0604020202020204" pitchFamily="34" charset="0"/>
                <a:cs typeface="Arial" panose="020B0604020202020204" pitchFamily="34" charset="0"/>
              </a:rPr>
              <a:t>11-point Arial, </a:t>
            </a:r>
            <a:r>
              <a:rPr lang="en-US" sz="2400" dirty="0"/>
              <a:t>or </a:t>
            </a:r>
            <a:r>
              <a:rPr lang="en-US" sz="2800" dirty="0">
                <a:latin typeface="Lucida Sans Unicode" panose="020B0602030504020204" pitchFamily="34" charset="0"/>
                <a:cs typeface="Lucida Sans Unicode" panose="020B0602030504020204" pitchFamily="34" charset="0"/>
              </a:rPr>
              <a:t>10-point Lucida Sans Unicode </a:t>
            </a:r>
            <a:r>
              <a:rPr lang="en-US" sz="2400" dirty="0"/>
              <a:t>or a serif font such as </a:t>
            </a:r>
            <a:r>
              <a:rPr lang="en-US" sz="2800" dirty="0">
                <a:latin typeface="Times New Roman" panose="02020603050405020304" pitchFamily="18" charset="0"/>
                <a:cs typeface="Times New Roman" panose="02020603050405020304" pitchFamily="18" charset="0"/>
              </a:rPr>
              <a:t>12-point Times New </a:t>
            </a:r>
            <a:r>
              <a:rPr lang="en-US" sz="2800" dirty="0" smtClean="0">
                <a:latin typeface="Times New Roman" panose="02020603050405020304" pitchFamily="18" charset="0"/>
                <a:cs typeface="Times New Roman" panose="02020603050405020304" pitchFamily="18" charset="0"/>
              </a:rPr>
              <a:t>Roman</a:t>
            </a:r>
            <a:r>
              <a:rPr lang="en-US" sz="2400" dirty="0" smtClean="0"/>
              <a:t>,  </a:t>
            </a:r>
            <a:r>
              <a:rPr lang="en-US" sz="2800" dirty="0">
                <a:latin typeface="Georgia" panose="02040502050405020303" pitchFamily="18" charset="0"/>
              </a:rPr>
              <a:t>11-point </a:t>
            </a:r>
            <a:r>
              <a:rPr lang="en-US" sz="2800" dirty="0" smtClean="0">
                <a:latin typeface="Georgia" panose="02040502050405020303" pitchFamily="18" charset="0"/>
              </a:rPr>
              <a:t>Georgia</a:t>
            </a:r>
            <a:endParaRPr lang="en-US" sz="2000" dirty="0"/>
          </a:p>
        </p:txBody>
      </p:sp>
    </p:spTree>
    <p:extLst>
      <p:ext uri="{BB962C8B-B14F-4D97-AF65-F5344CB8AC3E}">
        <p14:creationId xmlns:p14="http://schemas.microsoft.com/office/powerpoint/2010/main" val="36118163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12"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Shape 13">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16"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B43B0EF7-4839-4D59-8AC2-36DC13739A42}"/>
              </a:ext>
            </a:extLst>
          </p:cNvPr>
          <p:cNvSpPr>
            <a:spLocks noGrp="1"/>
          </p:cNvSpPr>
          <p:nvPr>
            <p:ph type="title"/>
          </p:nvPr>
        </p:nvSpPr>
        <p:spPr>
          <a:xfrm>
            <a:off x="994087" y="1130603"/>
            <a:ext cx="3342442" cy="4596794"/>
          </a:xfrm>
        </p:spPr>
        <p:txBody>
          <a:bodyPr anchor="ctr">
            <a:normAutofit/>
          </a:bodyPr>
          <a:lstStyle/>
          <a:p>
            <a:r>
              <a:rPr lang="en-US" sz="3200" dirty="0">
                <a:solidFill>
                  <a:srgbClr val="EBEBEB"/>
                </a:solidFill>
              </a:rPr>
              <a:t>Title Page Format</a:t>
            </a:r>
          </a:p>
        </p:txBody>
      </p:sp>
      <p:sp>
        <p:nvSpPr>
          <p:cNvPr id="3" name="Content Placeholder 2">
            <a:extLst>
              <a:ext uri="{FF2B5EF4-FFF2-40B4-BE49-F238E27FC236}">
                <a16:creationId xmlns:a16="http://schemas.microsoft.com/office/drawing/2014/main" xmlns="" id="{BB3A483D-90EE-4DB0-A62A-56F45456033D}"/>
              </a:ext>
            </a:extLst>
          </p:cNvPr>
          <p:cNvSpPr>
            <a:spLocks noGrp="1"/>
          </p:cNvSpPr>
          <p:nvPr>
            <p:ph idx="1"/>
          </p:nvPr>
        </p:nvSpPr>
        <p:spPr>
          <a:xfrm>
            <a:off x="5290077" y="437513"/>
            <a:ext cx="5502614" cy="5954325"/>
          </a:xfrm>
        </p:spPr>
        <p:txBody>
          <a:bodyPr anchor="ctr">
            <a:normAutofit/>
          </a:bodyPr>
          <a:lstStyle/>
          <a:p>
            <a:r>
              <a:rPr lang="en-US" sz="2400" dirty="0"/>
              <a:t>Running head (optional)</a:t>
            </a:r>
          </a:p>
          <a:p>
            <a:r>
              <a:rPr lang="en-US" sz="2400" dirty="0"/>
              <a:t>Title (</a:t>
            </a:r>
            <a:r>
              <a:rPr lang="en-US" sz="2400" b="1" dirty="0"/>
              <a:t>bold</a:t>
            </a:r>
            <a:r>
              <a:rPr lang="en-US" sz="2400" dirty="0"/>
              <a:t>)</a:t>
            </a:r>
          </a:p>
          <a:p>
            <a:r>
              <a:rPr lang="en-US" sz="2400" dirty="0"/>
              <a:t>Author byline</a:t>
            </a:r>
          </a:p>
          <a:p>
            <a:r>
              <a:rPr lang="en-US" sz="2400" dirty="0"/>
              <a:t>Affiliation</a:t>
            </a:r>
          </a:p>
          <a:p>
            <a:r>
              <a:rPr lang="en-US" sz="2400" dirty="0"/>
              <a:t>Due Date</a:t>
            </a:r>
          </a:p>
        </p:txBody>
      </p:sp>
    </p:spTree>
    <p:extLst>
      <p:ext uri="{BB962C8B-B14F-4D97-AF65-F5344CB8AC3E}">
        <p14:creationId xmlns:p14="http://schemas.microsoft.com/office/powerpoint/2010/main" val="2542965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94087" y="1130603"/>
            <a:ext cx="3342442" cy="4596794"/>
          </a:xfrm>
        </p:spPr>
        <p:txBody>
          <a:bodyPr anchor="ctr">
            <a:normAutofit/>
          </a:bodyPr>
          <a:lstStyle/>
          <a:p>
            <a:r>
              <a:rPr lang="en-US" sz="3200">
                <a:solidFill>
                  <a:srgbClr val="EBEBEB"/>
                </a:solidFill>
              </a:rPr>
              <a:t>Title Page (headers)</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290077" y="437513"/>
            <a:ext cx="5502614" cy="5954325"/>
          </a:xfrm>
        </p:spPr>
        <p:txBody>
          <a:bodyPr anchor="ctr">
            <a:normAutofit/>
          </a:bodyPr>
          <a:lstStyle/>
          <a:p>
            <a:r>
              <a:rPr lang="en-US" sz="2000" dirty="0"/>
              <a:t>New changes for 7</a:t>
            </a:r>
            <a:r>
              <a:rPr lang="en-US" sz="2000" baseline="30000" dirty="0"/>
              <a:t>th</a:t>
            </a:r>
            <a:r>
              <a:rPr lang="en-US" sz="2000" dirty="0"/>
              <a:t> edition for Title Page:</a:t>
            </a:r>
          </a:p>
          <a:p>
            <a:pPr lvl="1"/>
            <a:r>
              <a:rPr lang="en-US" sz="2000" dirty="0"/>
              <a:t>Running head is no longer required </a:t>
            </a:r>
            <a:r>
              <a:rPr lang="en-US" sz="2000" i="1" dirty="0"/>
              <a:t>unless professor requires one. </a:t>
            </a:r>
            <a:r>
              <a:rPr lang="en-US" sz="2000" dirty="0"/>
              <a:t> </a:t>
            </a:r>
            <a:r>
              <a:rPr lang="en-US" sz="2000" u="sng" dirty="0"/>
              <a:t>If professor requires a header</a:t>
            </a:r>
            <a:r>
              <a:rPr lang="en-US" sz="2000" dirty="0"/>
              <a:t>, then the following information is needed:</a:t>
            </a:r>
          </a:p>
          <a:p>
            <a:pPr lvl="2"/>
            <a:r>
              <a:rPr lang="en-US" sz="2000" dirty="0"/>
              <a:t>Include a running head fewer than 50 characters and are left aligned; capitalize every letter</a:t>
            </a:r>
          </a:p>
          <a:p>
            <a:pPr lvl="2"/>
            <a:r>
              <a:rPr lang="en-US" sz="2000" dirty="0"/>
              <a:t>The words “Running head:” no longer appear as a label on the first page</a:t>
            </a:r>
          </a:p>
          <a:p>
            <a:pPr lvl="2"/>
            <a:r>
              <a:rPr lang="en-US" sz="2000" dirty="0"/>
              <a:t>Page numbers are still right aligned, with title page as number 1</a:t>
            </a:r>
          </a:p>
          <a:p>
            <a:pPr marL="0" indent="0">
              <a:buNone/>
            </a:pPr>
            <a:endParaRPr lang="en-US" sz="2000" dirty="0"/>
          </a:p>
        </p:txBody>
      </p:sp>
    </p:spTree>
    <p:extLst>
      <p:ext uri="{BB962C8B-B14F-4D97-AF65-F5344CB8AC3E}">
        <p14:creationId xmlns:p14="http://schemas.microsoft.com/office/powerpoint/2010/main" val="6058667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94087" y="1130603"/>
            <a:ext cx="3342442" cy="4596794"/>
          </a:xfrm>
        </p:spPr>
        <p:txBody>
          <a:bodyPr anchor="ctr">
            <a:normAutofit/>
          </a:bodyPr>
          <a:lstStyle/>
          <a:p>
            <a:r>
              <a:rPr lang="en-US" sz="3200" dirty="0">
                <a:solidFill>
                  <a:srgbClr val="EBEBEB"/>
                </a:solidFill>
              </a:rPr>
              <a:t>Title Page (title information)</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290077" y="437513"/>
            <a:ext cx="5502614" cy="5954325"/>
          </a:xfrm>
        </p:spPr>
        <p:txBody>
          <a:bodyPr anchor="ctr">
            <a:normAutofit/>
          </a:bodyPr>
          <a:lstStyle/>
          <a:p>
            <a:r>
              <a:rPr lang="en-US" sz="2000" dirty="0"/>
              <a:t>New changes for 7</a:t>
            </a:r>
            <a:r>
              <a:rPr lang="en-US" sz="2000" baseline="30000" dirty="0"/>
              <a:t>th</a:t>
            </a:r>
            <a:r>
              <a:rPr lang="en-US" sz="2000" dirty="0"/>
              <a:t> edition for Title Page:</a:t>
            </a:r>
          </a:p>
          <a:p>
            <a:pPr lvl="1"/>
            <a:r>
              <a:rPr lang="en-US" sz="1800" dirty="0"/>
              <a:t>Titles are placed in the upper 2/3rds of the title page in </a:t>
            </a:r>
            <a:r>
              <a:rPr lang="en-US" sz="1800" b="1" dirty="0"/>
              <a:t>bold print, </a:t>
            </a:r>
            <a:r>
              <a:rPr lang="en-US" sz="1800" dirty="0"/>
              <a:t>center aligned. </a:t>
            </a:r>
          </a:p>
          <a:p>
            <a:pPr lvl="1"/>
            <a:r>
              <a:rPr lang="en-US" sz="1800" dirty="0"/>
              <a:t>All words should be capitalized except the following: articles (a, an, the);conjunctions (so, but, nor, and, or, yet, for); prepositions that are three letters or fewer ( examples: on, in, for, at, by, of)</a:t>
            </a:r>
          </a:p>
          <a:p>
            <a:pPr lvl="1"/>
            <a:r>
              <a:rPr lang="en-US" sz="1800" dirty="0"/>
              <a:t>Titles are normally 12 words or fewer </a:t>
            </a:r>
          </a:p>
          <a:p>
            <a:pPr lvl="1"/>
            <a:r>
              <a:rPr lang="en-US" sz="1800" dirty="0"/>
              <a:t>If colons are included in titles, the first letter of the first word should be capitalized</a:t>
            </a:r>
          </a:p>
          <a:p>
            <a:pPr lvl="1"/>
            <a:r>
              <a:rPr lang="en-US" sz="1800" dirty="0"/>
              <a:t>Lines should be double spaced</a:t>
            </a:r>
          </a:p>
          <a:p>
            <a:pPr lvl="1"/>
            <a:endParaRPr lang="en-US" sz="1800" dirty="0"/>
          </a:p>
        </p:txBody>
      </p:sp>
    </p:spTree>
    <p:extLst>
      <p:ext uri="{BB962C8B-B14F-4D97-AF65-F5344CB8AC3E}">
        <p14:creationId xmlns:p14="http://schemas.microsoft.com/office/powerpoint/2010/main" val="28758183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94087" y="1130603"/>
            <a:ext cx="3342442" cy="4596794"/>
          </a:xfrm>
        </p:spPr>
        <p:txBody>
          <a:bodyPr anchor="ctr">
            <a:normAutofit/>
          </a:bodyPr>
          <a:lstStyle/>
          <a:p>
            <a:r>
              <a:rPr lang="en-US" sz="3200" dirty="0">
                <a:solidFill>
                  <a:srgbClr val="EBEBEB"/>
                </a:solidFill>
              </a:rPr>
              <a:t>Title Page (author information)</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290077" y="437513"/>
            <a:ext cx="6478588" cy="5954325"/>
          </a:xfrm>
        </p:spPr>
        <p:txBody>
          <a:bodyPr anchor="ctr">
            <a:normAutofit/>
          </a:bodyPr>
          <a:lstStyle/>
          <a:p>
            <a:pPr lvl="1"/>
            <a:r>
              <a:rPr lang="en-US" sz="1800" dirty="0"/>
              <a:t>Below the title, type the author byline: first name, middle initial (if applicable), and last name</a:t>
            </a:r>
          </a:p>
          <a:p>
            <a:pPr lvl="1"/>
            <a:r>
              <a:rPr lang="en-US" sz="1800" dirty="0"/>
              <a:t>If there is more than one author, then list the authors’ names in order of their contribution (or alphabetical order), and separate names with a comma. Use “and” before the last name. </a:t>
            </a:r>
          </a:p>
          <a:p>
            <a:pPr marL="457200" lvl="1" indent="0">
              <a:buNone/>
            </a:pPr>
            <a:endParaRPr lang="en-US" sz="1800" b="1" dirty="0"/>
          </a:p>
          <a:p>
            <a:pPr marL="457200" lvl="1" indent="0">
              <a:buNone/>
            </a:pPr>
            <a:r>
              <a:rPr lang="en-US" sz="1800" b="1" dirty="0"/>
              <a:t>Example</a:t>
            </a:r>
            <a:r>
              <a:rPr lang="en-US" sz="1800" dirty="0"/>
              <a:t>: </a:t>
            </a:r>
            <a:r>
              <a:rPr lang="en-US" sz="1800" dirty="0">
                <a:highlight>
                  <a:srgbClr val="FFFF00"/>
                </a:highlight>
              </a:rPr>
              <a:t>Whitney Post, Sam </a:t>
            </a:r>
            <a:r>
              <a:rPr lang="en-US" sz="1800" dirty="0" err="1">
                <a:highlight>
                  <a:srgbClr val="FFFF00"/>
                </a:highlight>
              </a:rPr>
              <a:t>Ruitz</a:t>
            </a:r>
            <a:r>
              <a:rPr lang="en-US" sz="1800" dirty="0">
                <a:highlight>
                  <a:srgbClr val="FFFF00"/>
                </a:highlight>
              </a:rPr>
              <a:t>, and Matt Henson</a:t>
            </a:r>
          </a:p>
          <a:p>
            <a:pPr marL="457200" lvl="1" indent="0">
              <a:buNone/>
            </a:pPr>
            <a:r>
              <a:rPr lang="en-US" sz="1800" dirty="0"/>
              <a:t>                                   or</a:t>
            </a:r>
          </a:p>
          <a:p>
            <a:pPr marL="457200" lvl="1" indent="0">
              <a:buNone/>
            </a:pPr>
            <a:r>
              <a:rPr lang="en-US" sz="1800" dirty="0"/>
              <a:t>              </a:t>
            </a:r>
            <a:r>
              <a:rPr lang="en-US" sz="1800" dirty="0">
                <a:highlight>
                  <a:srgbClr val="FFFF00"/>
                </a:highlight>
              </a:rPr>
              <a:t>Matt Henson, Whitney Post, and Sam </a:t>
            </a:r>
            <a:r>
              <a:rPr lang="en-US" sz="1800" dirty="0" err="1">
                <a:highlight>
                  <a:srgbClr val="FFFF00"/>
                </a:highlight>
              </a:rPr>
              <a:t>Ruitz</a:t>
            </a:r>
            <a:endParaRPr lang="en-US" sz="1800" dirty="0">
              <a:highlight>
                <a:srgbClr val="FFFF00"/>
              </a:highlight>
            </a:endParaRPr>
          </a:p>
        </p:txBody>
      </p:sp>
    </p:spTree>
    <p:extLst>
      <p:ext uri="{BB962C8B-B14F-4D97-AF65-F5344CB8AC3E}">
        <p14:creationId xmlns:p14="http://schemas.microsoft.com/office/powerpoint/2010/main" val="7434666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DB8026E2-1E9E-4D3A-9AD9-0577A320776D}"/>
              </a:ext>
            </a:extLst>
          </p:cNvPr>
          <p:cNvSpPr>
            <a:spLocks noGrp="1"/>
          </p:cNvSpPr>
          <p:nvPr>
            <p:ph type="title"/>
          </p:nvPr>
        </p:nvSpPr>
        <p:spPr>
          <a:xfrm>
            <a:off x="648586" y="1943986"/>
            <a:ext cx="3710763" cy="1600200"/>
          </a:xfrm>
        </p:spPr>
        <p:txBody>
          <a:bodyPr/>
          <a:lstStyle/>
          <a:p>
            <a:r>
              <a:rPr lang="en-US" sz="3200" dirty="0"/>
              <a:t>Sample Title Page</a:t>
            </a:r>
          </a:p>
        </p:txBody>
      </p:sp>
      <p:pic>
        <p:nvPicPr>
          <p:cNvPr id="3" name="Content Placeholder 2"/>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b="9003"/>
          <a:stretch/>
        </p:blipFill>
        <p:spPr>
          <a:xfrm>
            <a:off x="5747657" y="553053"/>
            <a:ext cx="5725886" cy="6304411"/>
          </a:xfrm>
        </p:spPr>
      </p:pic>
    </p:spTree>
    <p:extLst>
      <p:ext uri="{BB962C8B-B14F-4D97-AF65-F5344CB8AC3E}">
        <p14:creationId xmlns:p14="http://schemas.microsoft.com/office/powerpoint/2010/main" val="17078680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E96B00E1-BB7D-47B0-8EBB-D9E52186B2D1}"/>
              </a:ext>
            </a:extLst>
          </p:cNvPr>
          <p:cNvSpPr>
            <a:spLocks noGrp="1"/>
          </p:cNvSpPr>
          <p:nvPr>
            <p:ph type="ctrTitle"/>
          </p:nvPr>
        </p:nvSpPr>
        <p:spPr/>
        <p:txBody>
          <a:bodyPr/>
          <a:lstStyle/>
          <a:p>
            <a:r>
              <a:rPr lang="en-US" dirty="0"/>
              <a:t>Headings</a:t>
            </a:r>
          </a:p>
        </p:txBody>
      </p:sp>
      <p:sp>
        <p:nvSpPr>
          <p:cNvPr id="5" name="Subtitle 4">
            <a:extLst>
              <a:ext uri="{FF2B5EF4-FFF2-40B4-BE49-F238E27FC236}">
                <a16:creationId xmlns:a16="http://schemas.microsoft.com/office/drawing/2014/main" xmlns="" id="{DEBA4366-D47C-4CA4-8B50-03A8727A7E28}"/>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0174291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94087" y="1130603"/>
            <a:ext cx="3342442" cy="4596794"/>
          </a:xfrm>
        </p:spPr>
        <p:txBody>
          <a:bodyPr anchor="ctr">
            <a:normAutofit/>
          </a:bodyPr>
          <a:lstStyle/>
          <a:p>
            <a:r>
              <a:rPr lang="en-US" sz="3200" dirty="0">
                <a:solidFill>
                  <a:srgbClr val="EBEBEB"/>
                </a:solidFill>
              </a:rPr>
              <a:t>Level Headings</a:t>
            </a:r>
          </a:p>
        </p:txBody>
      </p:sp>
      <p:graphicFrame>
        <p:nvGraphicFramePr>
          <p:cNvPr id="4" name="Content Placeholder 3">
            <a:extLst>
              <a:ext uri="{FF2B5EF4-FFF2-40B4-BE49-F238E27FC236}">
                <a16:creationId xmlns:a16="http://schemas.microsoft.com/office/drawing/2014/main" xmlns="" id="{758F532F-2DCD-47B3-A3B6-A92A54223F72}"/>
              </a:ext>
            </a:extLst>
          </p:cNvPr>
          <p:cNvGraphicFramePr>
            <a:graphicFrameLocks noGrp="1"/>
          </p:cNvGraphicFramePr>
          <p:nvPr>
            <p:ph idx="1"/>
            <p:extLst>
              <p:ext uri="{D42A27DB-BD31-4B8C-83A1-F6EECF244321}">
                <p14:modId xmlns:p14="http://schemas.microsoft.com/office/powerpoint/2010/main" val="1209641577"/>
              </p:ext>
            </p:extLst>
          </p:nvPr>
        </p:nvGraphicFramePr>
        <p:xfrm>
          <a:off x="5289550" y="402163"/>
          <a:ext cx="6478588" cy="5753309"/>
        </p:xfrm>
        <a:graphic>
          <a:graphicData uri="http://schemas.openxmlformats.org/drawingml/2006/table">
            <a:tbl>
              <a:tblPr/>
              <a:tblGrid>
                <a:gridCol w="663470">
                  <a:extLst>
                    <a:ext uri="{9D8B030D-6E8A-4147-A177-3AD203B41FA5}">
                      <a16:colId xmlns:a16="http://schemas.microsoft.com/office/drawing/2014/main" xmlns="" val="1161293543"/>
                    </a:ext>
                  </a:extLst>
                </a:gridCol>
                <a:gridCol w="5815118">
                  <a:extLst>
                    <a:ext uri="{9D8B030D-6E8A-4147-A177-3AD203B41FA5}">
                      <a16:colId xmlns:a16="http://schemas.microsoft.com/office/drawing/2014/main" xmlns="" val="1162580216"/>
                    </a:ext>
                  </a:extLst>
                </a:gridCol>
              </a:tblGrid>
              <a:tr h="311076">
                <a:tc>
                  <a:txBody>
                    <a:bodyPr/>
                    <a:lstStyle/>
                    <a:p>
                      <a:pPr algn="ctr" fontAlgn="base"/>
                      <a:r>
                        <a:rPr lang="en-US" sz="1300" b="1" dirty="0">
                          <a:effectLst/>
                        </a:rPr>
                        <a:t>Level</a:t>
                      </a:r>
                      <a:endParaRPr lang="en-US" sz="1300" b="0" dirty="0">
                        <a:effectLst/>
                      </a:endParaRPr>
                    </a:p>
                  </a:txBody>
                  <a:tcPr marL="70432" marR="70432" marT="35216" marB="35216">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5F9FD"/>
                    </a:solidFill>
                  </a:tcPr>
                </a:tc>
                <a:tc>
                  <a:txBody>
                    <a:bodyPr/>
                    <a:lstStyle/>
                    <a:p>
                      <a:pPr algn="ctr" fontAlgn="base"/>
                      <a:r>
                        <a:rPr lang="en-US" sz="1300" b="1">
                          <a:effectLst/>
                        </a:rPr>
                        <a:t>Format</a:t>
                      </a:r>
                      <a:endParaRPr lang="en-US" sz="1300" b="0">
                        <a:effectLst/>
                      </a:endParaRPr>
                    </a:p>
                  </a:txBody>
                  <a:tcPr marL="70432" marR="70432" marT="35216" marB="35216">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5F9FD"/>
                    </a:solidFill>
                  </a:tcPr>
                </a:tc>
                <a:extLst>
                  <a:ext uri="{0D108BD9-81ED-4DB2-BD59-A6C34878D82A}">
                    <a16:rowId xmlns:a16="http://schemas.microsoft.com/office/drawing/2014/main" xmlns="" val="3516742517"/>
                  </a:ext>
                </a:extLst>
              </a:tr>
              <a:tr h="1042266">
                <a:tc>
                  <a:txBody>
                    <a:bodyPr/>
                    <a:lstStyle/>
                    <a:p>
                      <a:pPr algn="ctr" fontAlgn="base"/>
                      <a:r>
                        <a:rPr lang="en-US" sz="1300" b="0">
                          <a:effectLst/>
                        </a:rPr>
                        <a:t>1</a:t>
                      </a:r>
                    </a:p>
                  </a:txBody>
                  <a:tcPr marL="70432" marR="70432" marT="35216" marB="35216">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5F9FD"/>
                    </a:solidFill>
                  </a:tcPr>
                </a:tc>
                <a:tc>
                  <a:txBody>
                    <a:bodyPr/>
                    <a:lstStyle/>
                    <a:p>
                      <a:pPr algn="ctr" fontAlgn="base"/>
                      <a:r>
                        <a:rPr lang="en-US" sz="1300" b="1" dirty="0">
                          <a:effectLst/>
                        </a:rPr>
                        <a:t>Centered, Bold, Title Case Heading</a:t>
                      </a:r>
                      <a:r>
                        <a:rPr lang="en-US" sz="1300" dirty="0">
                          <a:effectLst/>
                        </a:rPr>
                        <a:t>  </a:t>
                      </a:r>
                    </a:p>
                    <a:p>
                      <a:pPr fontAlgn="base"/>
                      <a:r>
                        <a:rPr lang="en-US" sz="1300" dirty="0">
                          <a:effectLst/>
                        </a:rPr>
                        <a:t>         Text begins as a new paragraph.</a:t>
                      </a:r>
                    </a:p>
                    <a:p>
                      <a:pPr fontAlgn="base"/>
                      <a:r>
                        <a:rPr lang="en-US" sz="1300" dirty="0">
                          <a:effectLst/>
                        </a:rPr>
                        <a:t/>
                      </a:r>
                      <a:br>
                        <a:rPr lang="en-US" sz="1300" dirty="0">
                          <a:effectLst/>
                        </a:rPr>
                      </a:br>
                      <a:endParaRPr lang="en-US" sz="1300" dirty="0">
                        <a:effectLst/>
                      </a:endParaRPr>
                    </a:p>
                  </a:txBody>
                  <a:tcPr marL="70432" marR="35216" marT="70432" marB="3380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xmlns="" val="2169589634"/>
                  </a:ext>
                </a:extLst>
              </a:tr>
              <a:tr h="1273168">
                <a:tc>
                  <a:txBody>
                    <a:bodyPr/>
                    <a:lstStyle/>
                    <a:p>
                      <a:pPr algn="ctr" fontAlgn="base"/>
                      <a:r>
                        <a:rPr lang="en-US" sz="1300" b="0">
                          <a:effectLst/>
                        </a:rPr>
                        <a:t>2</a:t>
                      </a:r>
                    </a:p>
                  </a:txBody>
                  <a:tcPr marL="70432" marR="70432" marT="35216" marB="35216">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5F9FD"/>
                    </a:solidFill>
                  </a:tcPr>
                </a:tc>
                <a:tc>
                  <a:txBody>
                    <a:bodyPr/>
                    <a:lstStyle/>
                    <a:p>
                      <a:pPr fontAlgn="base"/>
                      <a:r>
                        <a:rPr lang="en-US" sz="1300" b="1" dirty="0">
                          <a:effectLst/>
                        </a:rPr>
                        <a:t>Flush Left, Bold, Title Case Heading</a:t>
                      </a:r>
                      <a:r>
                        <a:rPr lang="en-US" sz="1300" dirty="0">
                          <a:effectLst/>
                        </a:rPr>
                        <a:t/>
                      </a:r>
                      <a:br>
                        <a:rPr lang="en-US" sz="1300" dirty="0">
                          <a:effectLst/>
                        </a:rPr>
                      </a:br>
                      <a:endParaRPr lang="en-US" sz="1300" dirty="0">
                        <a:effectLst/>
                      </a:endParaRPr>
                    </a:p>
                    <a:p>
                      <a:pPr fontAlgn="base"/>
                      <a:r>
                        <a:rPr lang="en-US" sz="1300" dirty="0">
                          <a:effectLst/>
                        </a:rPr>
                        <a:t>         Text begins as a new paragraph.</a:t>
                      </a:r>
                    </a:p>
                    <a:p>
                      <a:pPr fontAlgn="base"/>
                      <a:r>
                        <a:rPr lang="en-US" sz="1300" dirty="0">
                          <a:effectLst/>
                        </a:rPr>
                        <a:t/>
                      </a:r>
                      <a:br>
                        <a:rPr lang="en-US" sz="1300" dirty="0">
                          <a:effectLst/>
                        </a:rPr>
                      </a:br>
                      <a:endParaRPr lang="en-US" sz="1300" dirty="0">
                        <a:effectLst/>
                      </a:endParaRPr>
                    </a:p>
                  </a:txBody>
                  <a:tcPr marL="70432" marR="35216" marT="70432" marB="3380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xmlns="" val="847247367"/>
                  </a:ext>
                </a:extLst>
              </a:tr>
              <a:tr h="1273168">
                <a:tc>
                  <a:txBody>
                    <a:bodyPr/>
                    <a:lstStyle/>
                    <a:p>
                      <a:pPr algn="ctr" fontAlgn="base"/>
                      <a:r>
                        <a:rPr lang="en-US" sz="1300" b="0">
                          <a:effectLst/>
                        </a:rPr>
                        <a:t>3</a:t>
                      </a:r>
                    </a:p>
                  </a:txBody>
                  <a:tcPr marL="70432" marR="70432" marT="35216" marB="35216">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5F9FD"/>
                    </a:solidFill>
                  </a:tcPr>
                </a:tc>
                <a:tc>
                  <a:txBody>
                    <a:bodyPr/>
                    <a:lstStyle/>
                    <a:p>
                      <a:pPr fontAlgn="base"/>
                      <a:r>
                        <a:rPr lang="en-US" sz="1300" b="1" i="1" dirty="0">
                          <a:effectLst/>
                        </a:rPr>
                        <a:t>Flush Left, Bold Italic, Title Case Heading</a:t>
                      </a:r>
                      <a:r>
                        <a:rPr lang="en-US" sz="1300" dirty="0">
                          <a:effectLst/>
                        </a:rPr>
                        <a:t/>
                      </a:r>
                      <a:br>
                        <a:rPr lang="en-US" sz="1300" dirty="0">
                          <a:effectLst/>
                        </a:rPr>
                      </a:br>
                      <a:endParaRPr lang="en-US" sz="1300" dirty="0">
                        <a:effectLst/>
                      </a:endParaRPr>
                    </a:p>
                    <a:p>
                      <a:pPr fontAlgn="base"/>
                      <a:r>
                        <a:rPr lang="en-US" sz="1300" dirty="0">
                          <a:effectLst/>
                        </a:rPr>
                        <a:t>         Text begins as a new paragraph.</a:t>
                      </a:r>
                    </a:p>
                    <a:p>
                      <a:pPr fontAlgn="base"/>
                      <a:r>
                        <a:rPr lang="en-US" sz="1300" dirty="0">
                          <a:effectLst/>
                        </a:rPr>
                        <a:t/>
                      </a:r>
                      <a:br>
                        <a:rPr lang="en-US" sz="1300" dirty="0">
                          <a:effectLst/>
                        </a:rPr>
                      </a:br>
                      <a:endParaRPr lang="en-US" sz="1300" dirty="0">
                        <a:effectLst/>
                      </a:endParaRPr>
                    </a:p>
                  </a:txBody>
                  <a:tcPr marL="70432" marR="35216" marT="70432" marB="3380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xmlns="" val="760650948"/>
                  </a:ext>
                </a:extLst>
              </a:tr>
              <a:tr h="1042266">
                <a:tc>
                  <a:txBody>
                    <a:bodyPr/>
                    <a:lstStyle/>
                    <a:p>
                      <a:pPr algn="ctr" fontAlgn="base"/>
                      <a:r>
                        <a:rPr lang="en-US" sz="1300" b="0">
                          <a:effectLst/>
                        </a:rPr>
                        <a:t>4</a:t>
                      </a:r>
                    </a:p>
                  </a:txBody>
                  <a:tcPr marL="70432" marR="70432" marT="35216" marB="35216">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5F9FD"/>
                    </a:solidFill>
                  </a:tcPr>
                </a:tc>
                <a:tc>
                  <a:txBody>
                    <a:bodyPr/>
                    <a:lstStyle/>
                    <a:p>
                      <a:pPr fontAlgn="base"/>
                      <a:r>
                        <a:rPr lang="en-US" sz="1300" b="1" dirty="0">
                          <a:effectLst/>
                        </a:rPr>
                        <a:t>         Indented, Bold, Title Case Heading, Ending With a Period.</a:t>
                      </a:r>
                      <a:r>
                        <a:rPr lang="en-US" sz="1300" dirty="0">
                          <a:effectLst/>
                        </a:rPr>
                        <a:t> Text begins on the same line and continues as a regular paragraph.</a:t>
                      </a:r>
                    </a:p>
                    <a:p>
                      <a:pPr fontAlgn="base"/>
                      <a:r>
                        <a:rPr lang="en-US" sz="1300" dirty="0">
                          <a:effectLst/>
                        </a:rPr>
                        <a:t/>
                      </a:r>
                      <a:br>
                        <a:rPr lang="en-US" sz="1300" dirty="0">
                          <a:effectLst/>
                        </a:rPr>
                      </a:br>
                      <a:endParaRPr lang="en-US" sz="1300" dirty="0">
                        <a:effectLst/>
                      </a:endParaRPr>
                    </a:p>
                  </a:txBody>
                  <a:tcPr marL="70432" marR="35216" marT="70432" marB="3380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xmlns="" val="183219040"/>
                  </a:ext>
                </a:extLst>
              </a:tr>
              <a:tr h="811365">
                <a:tc>
                  <a:txBody>
                    <a:bodyPr/>
                    <a:lstStyle/>
                    <a:p>
                      <a:pPr algn="ctr" fontAlgn="base"/>
                      <a:r>
                        <a:rPr lang="en-US" sz="1300" b="0">
                          <a:effectLst/>
                        </a:rPr>
                        <a:t>5</a:t>
                      </a:r>
                    </a:p>
                  </a:txBody>
                  <a:tcPr marL="70432" marR="70432" marT="35216" marB="35216">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5F9FD"/>
                    </a:solidFill>
                  </a:tcPr>
                </a:tc>
                <a:tc>
                  <a:txBody>
                    <a:bodyPr/>
                    <a:lstStyle/>
                    <a:p>
                      <a:pPr fontAlgn="base"/>
                      <a:r>
                        <a:rPr lang="en-US" sz="1300" dirty="0">
                          <a:effectLst/>
                        </a:rPr>
                        <a:t>         </a:t>
                      </a:r>
                      <a:r>
                        <a:rPr lang="en-US" sz="1300" b="1" i="1" dirty="0">
                          <a:effectLst/>
                        </a:rPr>
                        <a:t>Indented, Bold Italic, Title Case Heading, Ending With a Period.</a:t>
                      </a:r>
                      <a:r>
                        <a:rPr lang="en-US" sz="1300" dirty="0">
                          <a:effectLst/>
                        </a:rPr>
                        <a:t> Text begins on the same line and continues as a regular paragraph.</a:t>
                      </a:r>
                    </a:p>
                  </a:txBody>
                  <a:tcPr marL="70432" marR="35216" marT="70432" marB="33807">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xmlns="" val="3867420445"/>
                  </a:ext>
                </a:extLst>
              </a:tr>
            </a:tbl>
          </a:graphicData>
        </a:graphic>
      </p:graphicFrame>
      <p:sp>
        <p:nvSpPr>
          <p:cNvPr id="5" name="Rectangle 4">
            <a:extLst>
              <a:ext uri="{FF2B5EF4-FFF2-40B4-BE49-F238E27FC236}">
                <a16:creationId xmlns:a16="http://schemas.microsoft.com/office/drawing/2014/main" xmlns="" id="{FB399B7B-D2BC-4647-8FDF-726D12A46C0D}"/>
              </a:ext>
            </a:extLst>
          </p:cNvPr>
          <p:cNvSpPr/>
          <p:nvPr/>
        </p:nvSpPr>
        <p:spPr>
          <a:xfrm>
            <a:off x="10277604" y="6371383"/>
            <a:ext cx="1417376" cy="369332"/>
          </a:xfrm>
          <a:prstGeom prst="rect">
            <a:avLst/>
          </a:prstGeom>
        </p:spPr>
        <p:txBody>
          <a:bodyPr wrap="none">
            <a:spAutoFit/>
          </a:bodyPr>
          <a:lstStyle/>
          <a:p>
            <a:r>
              <a:rPr lang="en-US" b="1" dirty="0">
                <a:solidFill>
                  <a:srgbClr val="7030A0"/>
                </a:solidFill>
              </a:rPr>
              <a:t>APA (2020)</a:t>
            </a:r>
            <a:endParaRPr lang="en-US" dirty="0"/>
          </a:p>
        </p:txBody>
      </p:sp>
    </p:spTree>
    <p:extLst>
      <p:ext uri="{BB962C8B-B14F-4D97-AF65-F5344CB8AC3E}">
        <p14:creationId xmlns:p14="http://schemas.microsoft.com/office/powerpoint/2010/main" val="30601421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92EE2C6C-7CDB-484D-8C53-CD47434B0EA3}"/>
              </a:ext>
            </a:extLst>
          </p:cNvPr>
          <p:cNvSpPr>
            <a:spLocks noGrp="1"/>
          </p:cNvSpPr>
          <p:nvPr>
            <p:ph type="ctrTitle"/>
          </p:nvPr>
        </p:nvSpPr>
        <p:spPr/>
        <p:txBody>
          <a:bodyPr/>
          <a:lstStyle/>
          <a:p>
            <a:r>
              <a:rPr lang="en-US" dirty="0"/>
              <a:t>Summarizing, Paraphrasing, and Quoting</a:t>
            </a:r>
          </a:p>
        </p:txBody>
      </p:sp>
    </p:spTree>
    <p:extLst>
      <p:ext uri="{BB962C8B-B14F-4D97-AF65-F5344CB8AC3E}">
        <p14:creationId xmlns:p14="http://schemas.microsoft.com/office/powerpoint/2010/main" val="34716599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itle 2"/>
          <p:cNvSpPr>
            <a:spLocks noGrp="1"/>
          </p:cNvSpPr>
          <p:nvPr>
            <p:ph type="title"/>
          </p:nvPr>
        </p:nvSpPr>
        <p:spPr>
          <a:xfrm>
            <a:off x="1112425" y="2133600"/>
            <a:ext cx="2793158" cy="1600200"/>
          </a:xfrm>
        </p:spPr>
        <p:txBody>
          <a:bodyPr/>
          <a:lstStyle/>
          <a:p>
            <a:pPr eaLnBrk="1" hangingPunct="1"/>
            <a:r>
              <a:rPr lang="en-US" altLang="en-US" sz="3200" dirty="0"/>
              <a:t>Summarizing</a:t>
            </a:r>
          </a:p>
        </p:txBody>
      </p:sp>
      <p:sp>
        <p:nvSpPr>
          <p:cNvPr id="4" name="Content Placeholder 3"/>
          <p:cNvSpPr>
            <a:spLocks noGrp="1"/>
          </p:cNvSpPr>
          <p:nvPr>
            <p:ph idx="1"/>
          </p:nvPr>
        </p:nvSpPr>
        <p:spPr>
          <a:xfrm>
            <a:off x="5268685" y="413657"/>
            <a:ext cx="6052457" cy="5921829"/>
          </a:xfrm>
        </p:spPr>
        <p:txBody>
          <a:bodyPr rtlCol="0">
            <a:normAutofit/>
          </a:bodyPr>
          <a:lstStyle/>
          <a:p>
            <a:pPr>
              <a:lnSpc>
                <a:spcPct val="90000"/>
              </a:lnSpc>
              <a:buClr>
                <a:schemeClr val="accent3"/>
              </a:buClr>
              <a:buSzPct val="70000"/>
              <a:buFont typeface="Arial" panose="020B0604020202020204" pitchFamily="34" charset="0"/>
              <a:buChar char="•"/>
              <a:defRPr/>
            </a:pPr>
            <a:r>
              <a:rPr lang="en-US" sz="2000" dirty="0"/>
              <a:t>When you</a:t>
            </a:r>
            <a:r>
              <a:rPr lang="en-US" sz="2000" b="1" dirty="0"/>
              <a:t> summarize, </a:t>
            </a:r>
            <a:r>
              <a:rPr lang="en-US" sz="2000" dirty="0"/>
              <a:t>you put the </a:t>
            </a:r>
            <a:r>
              <a:rPr lang="en-US" sz="2000" b="1" dirty="0"/>
              <a:t>main idea(s</a:t>
            </a:r>
            <a:r>
              <a:rPr lang="en-US" sz="2000" dirty="0"/>
              <a:t>) into your </a:t>
            </a:r>
            <a:r>
              <a:rPr lang="en-US" sz="2000" b="1" dirty="0"/>
              <a:t>own words</a:t>
            </a:r>
            <a:r>
              <a:rPr lang="en-US" sz="2000" dirty="0"/>
              <a:t>, including only the </a:t>
            </a:r>
            <a:r>
              <a:rPr lang="en-US" sz="2000" b="1" dirty="0"/>
              <a:t>main point(s</a:t>
            </a:r>
            <a:r>
              <a:rPr lang="en-US" sz="2000" dirty="0"/>
              <a:t>). </a:t>
            </a:r>
          </a:p>
          <a:p>
            <a:pPr lvl="1">
              <a:lnSpc>
                <a:spcPct val="90000"/>
              </a:lnSpc>
              <a:buClr>
                <a:schemeClr val="accent3"/>
              </a:buClr>
              <a:buFont typeface="Arial" panose="020B0604020202020204" pitchFamily="34" charset="0"/>
              <a:buChar char="•"/>
              <a:defRPr/>
            </a:pPr>
            <a:r>
              <a:rPr lang="en-US" sz="2000" dirty="0"/>
              <a:t>Summarized ideas must be attributed to the original source. </a:t>
            </a:r>
          </a:p>
          <a:p>
            <a:pPr lvl="1">
              <a:lnSpc>
                <a:spcPct val="90000"/>
              </a:lnSpc>
              <a:buClr>
                <a:schemeClr val="accent3"/>
              </a:buClr>
              <a:buFont typeface="Arial" panose="020B0604020202020204" pitchFamily="34" charset="0"/>
              <a:buChar char="•"/>
              <a:defRPr/>
            </a:pPr>
            <a:r>
              <a:rPr lang="en-US" sz="2000" dirty="0"/>
              <a:t>Summaries are significantly shorter than the original.</a:t>
            </a:r>
          </a:p>
          <a:p>
            <a:pPr lvl="1">
              <a:lnSpc>
                <a:spcPct val="90000"/>
              </a:lnSpc>
              <a:buClr>
                <a:schemeClr val="accent3"/>
              </a:buClr>
              <a:buFont typeface="Arial" panose="020B0604020202020204" pitchFamily="34" charset="0"/>
              <a:buChar char="•"/>
              <a:defRPr/>
            </a:pPr>
            <a:r>
              <a:rPr lang="en-US" sz="2000" dirty="0"/>
              <a:t>Summaries take a broad overview of source material.</a:t>
            </a:r>
          </a:p>
          <a:p>
            <a:pPr>
              <a:buFont typeface="Arial" panose="020B0604020202020204" pitchFamily="34" charset="0"/>
              <a:buChar char="•"/>
              <a:defRPr/>
            </a:pPr>
            <a:endParaRPr lang="en-US" sz="2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1059262" y="2133600"/>
            <a:ext cx="2793158" cy="1600200"/>
          </a:xfrm>
        </p:spPr>
        <p:txBody>
          <a:bodyPr/>
          <a:lstStyle/>
          <a:p>
            <a:r>
              <a:rPr lang="en-US" altLang="en-US" sz="3200" dirty="0" smtClean="0"/>
              <a:t>Summarizing</a:t>
            </a:r>
            <a:br>
              <a:rPr lang="en-US" altLang="en-US" sz="3200" dirty="0" smtClean="0"/>
            </a:br>
            <a:r>
              <a:rPr lang="en-US" sz="3200" dirty="0"/>
              <a:t>(continued)</a:t>
            </a:r>
            <a:endParaRPr lang="en-US" altLang="en-US" sz="3200" dirty="0"/>
          </a:p>
        </p:txBody>
      </p:sp>
      <p:sp>
        <p:nvSpPr>
          <p:cNvPr id="3" name="Content Placeholder 2"/>
          <p:cNvSpPr>
            <a:spLocks noGrp="1"/>
          </p:cNvSpPr>
          <p:nvPr>
            <p:ph idx="1"/>
          </p:nvPr>
        </p:nvSpPr>
        <p:spPr>
          <a:xfrm>
            <a:off x="5475513" y="1186543"/>
            <a:ext cx="5780315" cy="5334000"/>
          </a:xfrm>
        </p:spPr>
        <p:txBody>
          <a:bodyPr>
            <a:normAutofit fontScale="85000" lnSpcReduction="10000"/>
          </a:bodyPr>
          <a:lstStyle/>
          <a:p>
            <a:pPr marL="0" indent="0">
              <a:buNone/>
              <a:defRPr/>
            </a:pPr>
            <a:r>
              <a:rPr lang="en-US" sz="2400" b="1" i="1" dirty="0"/>
              <a:t>Summarize </a:t>
            </a:r>
            <a:r>
              <a:rPr lang="en-US" sz="2400" dirty="0"/>
              <a:t>any ideas or text that you believe are important. Proper summarization should condense the main idea or text of several pages (or even the entire source!) into a brief overview. </a:t>
            </a:r>
          </a:p>
          <a:p>
            <a:pPr marL="0" indent="0">
              <a:buNone/>
              <a:defRPr/>
            </a:pPr>
            <a:r>
              <a:rPr lang="en-US" sz="2400" dirty="0"/>
              <a:t>By summarizing you save many paragraphs or pages of unnecessary text. When using in-text citations for summaries, you must always cite the author and publication year. </a:t>
            </a:r>
          </a:p>
          <a:p>
            <a:pPr marL="0" indent="0">
              <a:buNone/>
              <a:defRPr/>
            </a:pPr>
            <a:r>
              <a:rPr lang="en-US" sz="2400" dirty="0" smtClean="0"/>
              <a:t>Summaries </a:t>
            </a:r>
            <a:r>
              <a:rPr lang="en-US" sz="2400" dirty="0"/>
              <a:t>do not require page numbers; this is because the text summarized will usually cover several pages of text.</a:t>
            </a:r>
          </a:p>
          <a:p>
            <a:pPr>
              <a:defRPr/>
            </a:pPr>
            <a:r>
              <a:rPr lang="en-US" sz="2400" dirty="0">
                <a:solidFill>
                  <a:schemeClr val="accent1"/>
                </a:solidFill>
              </a:rPr>
              <a:t>EX:  Studies show that throughout colleges and universities teachers are often hired from one area of study to teach a different area of study (</a:t>
            </a:r>
            <a:r>
              <a:rPr lang="en-US" sz="2400" dirty="0" err="1">
                <a:solidFill>
                  <a:schemeClr val="accent1"/>
                </a:solidFill>
              </a:rPr>
              <a:t>Carpini</a:t>
            </a:r>
            <a:r>
              <a:rPr lang="en-US" sz="2400" dirty="0">
                <a:solidFill>
                  <a:schemeClr val="accent1"/>
                </a:solidFill>
              </a:rPr>
              <a:t>, 2004; Wilson, 1998).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itle 2"/>
          <p:cNvSpPr>
            <a:spLocks noGrp="1"/>
          </p:cNvSpPr>
          <p:nvPr>
            <p:ph type="title"/>
          </p:nvPr>
        </p:nvSpPr>
        <p:spPr>
          <a:xfrm>
            <a:off x="1059261" y="3028507"/>
            <a:ext cx="3193761" cy="705293"/>
          </a:xfrm>
        </p:spPr>
        <p:txBody>
          <a:bodyPr>
            <a:normAutofit/>
          </a:bodyPr>
          <a:lstStyle/>
          <a:p>
            <a:pPr eaLnBrk="1" hangingPunct="1"/>
            <a:r>
              <a:rPr lang="en-US" altLang="en-US" sz="3600" dirty="0"/>
              <a:t>Paraphrasing</a:t>
            </a:r>
          </a:p>
        </p:txBody>
      </p:sp>
      <p:sp>
        <p:nvSpPr>
          <p:cNvPr id="4" name="Content Placeholder 3"/>
          <p:cNvSpPr>
            <a:spLocks noGrp="1"/>
          </p:cNvSpPr>
          <p:nvPr>
            <p:ph idx="1"/>
          </p:nvPr>
        </p:nvSpPr>
        <p:spPr>
          <a:xfrm>
            <a:off x="5344885" y="1088571"/>
            <a:ext cx="6139543" cy="5214257"/>
          </a:xfrm>
        </p:spPr>
        <p:txBody>
          <a:bodyPr rtlCol="0">
            <a:normAutofit lnSpcReduction="10000"/>
          </a:bodyPr>
          <a:lstStyle/>
          <a:p>
            <a:pPr>
              <a:buClr>
                <a:schemeClr val="accent3"/>
              </a:buClr>
              <a:buSzPct val="70000"/>
              <a:buFont typeface="Arial" panose="020B0604020202020204" pitchFamily="34" charset="0"/>
              <a:buChar char="•"/>
              <a:defRPr/>
            </a:pPr>
            <a:r>
              <a:rPr lang="en-US" sz="2000" b="1" dirty="0"/>
              <a:t>Paraphrasing</a:t>
            </a:r>
            <a:r>
              <a:rPr lang="en-US" sz="2000" dirty="0"/>
              <a:t> involves putting a </a:t>
            </a:r>
            <a:r>
              <a:rPr lang="en-US" sz="2000" b="1" dirty="0"/>
              <a:t>passage</a:t>
            </a:r>
            <a:r>
              <a:rPr lang="en-US" sz="2000" dirty="0"/>
              <a:t> from source material into your </a:t>
            </a:r>
            <a:r>
              <a:rPr lang="en-US" sz="2000" b="1" dirty="0"/>
              <a:t>own words</a:t>
            </a:r>
            <a:r>
              <a:rPr lang="en-US" sz="2000" dirty="0"/>
              <a:t>. </a:t>
            </a:r>
          </a:p>
          <a:p>
            <a:pPr>
              <a:buClr>
                <a:schemeClr val="accent3"/>
              </a:buClr>
              <a:buSzPct val="70000"/>
              <a:buFont typeface="Arial" panose="020B0604020202020204" pitchFamily="34" charset="0"/>
              <a:buChar char="•"/>
              <a:defRPr/>
            </a:pPr>
            <a:endParaRPr lang="en-US" sz="300" dirty="0"/>
          </a:p>
          <a:p>
            <a:pPr lvl="1">
              <a:buClr>
                <a:schemeClr val="accent3"/>
              </a:buClr>
              <a:buFont typeface="Arial" panose="020B0604020202020204" pitchFamily="34" charset="0"/>
              <a:buChar char="•"/>
              <a:defRPr/>
            </a:pPr>
            <a:r>
              <a:rPr lang="en-US" sz="2000" dirty="0"/>
              <a:t>Attribute paraphrases to their original sources.</a:t>
            </a:r>
          </a:p>
          <a:p>
            <a:pPr lvl="1">
              <a:buClr>
                <a:schemeClr val="accent3"/>
              </a:buClr>
              <a:buFont typeface="Arial" panose="020B0604020202020204" pitchFamily="34" charset="0"/>
              <a:buChar char="•"/>
              <a:defRPr/>
            </a:pPr>
            <a:r>
              <a:rPr lang="en-US" sz="2000" dirty="0"/>
              <a:t>Paraphrases are usually shorter than, but may be the same length as the original passage. </a:t>
            </a:r>
          </a:p>
          <a:p>
            <a:pPr lvl="1">
              <a:buClr>
                <a:schemeClr val="accent3"/>
              </a:buClr>
              <a:buFont typeface="Arial" panose="020B0604020202020204" pitchFamily="34" charset="0"/>
              <a:buChar char="•"/>
              <a:defRPr/>
            </a:pPr>
            <a:r>
              <a:rPr lang="en-US" sz="2000" dirty="0"/>
              <a:t>Paraphrases take a more focused segment of the source and condense it slightly. </a:t>
            </a:r>
          </a:p>
          <a:p>
            <a:pPr marL="800100" lvl="1" indent="-342900">
              <a:buClr>
                <a:schemeClr val="accent3"/>
              </a:buClr>
              <a:buFont typeface="Arial" panose="020B0604020202020204" pitchFamily="34" charset="0"/>
              <a:buChar char="•"/>
              <a:defRPr/>
            </a:pPr>
            <a:endParaRPr lang="en-US" sz="800" dirty="0"/>
          </a:p>
          <a:p>
            <a:pPr>
              <a:buClr>
                <a:schemeClr val="accent2"/>
              </a:buClr>
              <a:buFont typeface="Arial" panose="020B0604020202020204" pitchFamily="34" charset="0"/>
              <a:buChar char="•"/>
              <a:defRPr/>
            </a:pPr>
            <a:r>
              <a:rPr lang="en-US" sz="2000" dirty="0">
                <a:solidFill>
                  <a:schemeClr val="accent1"/>
                </a:solidFill>
              </a:rPr>
              <a:t>EX: </a:t>
            </a:r>
            <a:r>
              <a:rPr lang="en-US" sz="2000" dirty="0" err="1">
                <a:solidFill>
                  <a:schemeClr val="accent1"/>
                </a:solidFill>
              </a:rPr>
              <a:t>Lortie’s</a:t>
            </a:r>
            <a:r>
              <a:rPr lang="en-US" sz="2000" dirty="0">
                <a:solidFill>
                  <a:schemeClr val="accent1"/>
                </a:solidFill>
              </a:rPr>
              <a:t> (1975) research reveals that classroom experiences as well as interactions among peers and colleagues contribute to teacher learning (p. 79).</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itle 2"/>
          <p:cNvSpPr>
            <a:spLocks noGrp="1"/>
          </p:cNvSpPr>
          <p:nvPr>
            <p:ph type="title"/>
          </p:nvPr>
        </p:nvSpPr>
        <p:spPr>
          <a:xfrm>
            <a:off x="1537121" y="2273595"/>
            <a:ext cx="2793158" cy="1600200"/>
          </a:xfrm>
        </p:spPr>
        <p:txBody>
          <a:bodyPr/>
          <a:lstStyle/>
          <a:p>
            <a:pPr eaLnBrk="1" hangingPunct="1"/>
            <a:r>
              <a:rPr lang="en-US" altLang="en-US" sz="3200" dirty="0"/>
              <a:t>Quoting</a:t>
            </a:r>
          </a:p>
        </p:txBody>
      </p:sp>
      <p:sp>
        <p:nvSpPr>
          <p:cNvPr id="4" name="Content Placeholder 3"/>
          <p:cNvSpPr>
            <a:spLocks noGrp="1"/>
          </p:cNvSpPr>
          <p:nvPr>
            <p:ph idx="1"/>
          </p:nvPr>
        </p:nvSpPr>
        <p:spPr>
          <a:xfrm>
            <a:off x="5649685" y="1360714"/>
            <a:ext cx="5671457" cy="4876800"/>
          </a:xfrm>
        </p:spPr>
        <p:txBody>
          <a:bodyPr rtlCol="0">
            <a:normAutofit/>
          </a:bodyPr>
          <a:lstStyle/>
          <a:p>
            <a:pPr>
              <a:lnSpc>
                <a:spcPct val="80000"/>
              </a:lnSpc>
              <a:buClr>
                <a:schemeClr val="accent3"/>
              </a:buClr>
              <a:buSzPct val="70000"/>
              <a:buFont typeface="Arial" panose="020B0604020202020204" pitchFamily="34" charset="0"/>
              <a:buChar char="•"/>
              <a:defRPr/>
            </a:pPr>
            <a:r>
              <a:rPr lang="en-US" sz="2000" b="1" dirty="0"/>
              <a:t>Quotations</a:t>
            </a:r>
            <a:r>
              <a:rPr lang="en-US" sz="2000" dirty="0"/>
              <a:t> must be identical to the original.</a:t>
            </a:r>
          </a:p>
          <a:p>
            <a:pPr lvl="1">
              <a:lnSpc>
                <a:spcPct val="80000"/>
              </a:lnSpc>
              <a:buClr>
                <a:schemeClr val="accent3"/>
              </a:buClr>
              <a:buFont typeface="Arial" panose="020B0604020202020204" pitchFamily="34" charset="0"/>
              <a:buChar char="•"/>
              <a:defRPr/>
            </a:pPr>
            <a:r>
              <a:rPr lang="en-US" sz="2000" dirty="0"/>
              <a:t>Quotations use a narrow segment of the source. </a:t>
            </a:r>
          </a:p>
          <a:p>
            <a:pPr lvl="1">
              <a:lnSpc>
                <a:spcPct val="80000"/>
              </a:lnSpc>
              <a:buClr>
                <a:schemeClr val="accent3"/>
              </a:buClr>
              <a:buFont typeface="Arial" panose="020B0604020202020204" pitchFamily="34" charset="0"/>
              <a:buChar char="•"/>
              <a:defRPr/>
            </a:pPr>
            <a:r>
              <a:rPr lang="en-US" sz="2000" dirty="0"/>
              <a:t>They must match the source document word for word and must be attributed to the original author. </a:t>
            </a:r>
          </a:p>
          <a:p>
            <a:pPr lvl="1">
              <a:lnSpc>
                <a:spcPct val="80000"/>
              </a:lnSpc>
              <a:buClr>
                <a:schemeClr val="accent3"/>
              </a:buClr>
              <a:buFont typeface="Arial" panose="020B0604020202020204" pitchFamily="34" charset="0"/>
              <a:buChar char="•"/>
              <a:defRPr/>
            </a:pPr>
            <a:r>
              <a:rPr lang="en-US" sz="2000" dirty="0"/>
              <a:t>Use quotes when the actual words are so integral to the discussion that they cannot be replaced.</a:t>
            </a:r>
          </a:p>
          <a:p>
            <a:pPr lvl="1">
              <a:lnSpc>
                <a:spcPct val="80000"/>
              </a:lnSpc>
              <a:buClr>
                <a:schemeClr val="accent3"/>
              </a:buClr>
              <a:buFont typeface="Arial" panose="020B0604020202020204" pitchFamily="34" charset="0"/>
              <a:buChar char="•"/>
              <a:defRPr/>
            </a:pPr>
            <a:r>
              <a:rPr lang="en-US" sz="2000" dirty="0"/>
              <a:t>Use quotes when the author’s words are so precisely and accurately stated that they cannot be paraphrased.</a:t>
            </a:r>
          </a:p>
          <a:p>
            <a:pPr marL="0" indent="0">
              <a:buNone/>
              <a:defRPr/>
            </a:pPr>
            <a:r>
              <a:rPr lang="en-US" sz="2000" dirty="0">
                <a:solidFill>
                  <a:schemeClr val="accent1"/>
                </a:solidFill>
              </a:rPr>
              <a:t>EX: Stenberg and Lee (2002) agree that teacher learning is an “intellectual and ongoing process” (p. 327). </a:t>
            </a:r>
          </a:p>
          <a:p>
            <a:pPr>
              <a:buFont typeface="Arial" pitchFamily="34" charset="0"/>
              <a:buChar char="•"/>
              <a:defRPr/>
            </a:pPr>
            <a:endParaRPr lang="en-US" sz="20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itle 2"/>
          <p:cNvSpPr>
            <a:spLocks noGrp="1"/>
          </p:cNvSpPr>
          <p:nvPr>
            <p:ph type="title"/>
          </p:nvPr>
        </p:nvSpPr>
        <p:spPr>
          <a:xfrm>
            <a:off x="1537121" y="2273595"/>
            <a:ext cx="2793158" cy="1600200"/>
          </a:xfrm>
        </p:spPr>
        <p:txBody>
          <a:bodyPr/>
          <a:lstStyle/>
          <a:p>
            <a:r>
              <a:rPr lang="en-US" altLang="en-US" sz="3200" dirty="0" smtClean="0"/>
              <a:t>Quoting</a:t>
            </a:r>
            <a:br>
              <a:rPr lang="en-US" altLang="en-US" sz="3200" dirty="0" smtClean="0"/>
            </a:br>
            <a:r>
              <a:rPr lang="en-US" altLang="en-US" sz="3200" dirty="0" smtClean="0"/>
              <a:t>(</a:t>
            </a:r>
            <a:r>
              <a:rPr lang="en-US" sz="3200" dirty="0" smtClean="0"/>
              <a:t>continued</a:t>
            </a:r>
            <a:r>
              <a:rPr lang="en-US" sz="3200" dirty="0"/>
              <a:t>)</a:t>
            </a:r>
            <a:endParaRPr lang="en-US" altLang="en-US" sz="3200" dirty="0"/>
          </a:p>
        </p:txBody>
      </p:sp>
      <p:sp>
        <p:nvSpPr>
          <p:cNvPr id="4" name="Content Placeholder 3"/>
          <p:cNvSpPr>
            <a:spLocks noGrp="1"/>
          </p:cNvSpPr>
          <p:nvPr>
            <p:ph idx="1"/>
          </p:nvPr>
        </p:nvSpPr>
        <p:spPr>
          <a:xfrm>
            <a:off x="5649685" y="1360714"/>
            <a:ext cx="5671457" cy="4876800"/>
          </a:xfrm>
        </p:spPr>
        <p:txBody>
          <a:bodyPr rtlCol="0">
            <a:normAutofit/>
          </a:bodyPr>
          <a:lstStyle/>
          <a:p>
            <a:r>
              <a:rPr lang="en-US" sz="2000" b="1" dirty="0"/>
              <a:t>Short Quotations (under 40 words):</a:t>
            </a:r>
            <a:endParaRPr lang="en-US" sz="2000" dirty="0"/>
          </a:p>
          <a:p>
            <a:pPr fontAlgn="ctr"/>
            <a:r>
              <a:rPr lang="en-US" sz="2000" dirty="0"/>
              <a:t>Incorporate the quote into the text and enclose it in double quotation marks (" "). </a:t>
            </a:r>
          </a:p>
          <a:p>
            <a:pPr fontAlgn="ctr"/>
            <a:r>
              <a:rPr lang="en-US" sz="2000" dirty="0"/>
              <a:t>Include the author, year, and page number in parentheses immediately following the quote. </a:t>
            </a:r>
          </a:p>
          <a:p>
            <a:r>
              <a:rPr lang="en-US" sz="2000" b="1" dirty="0"/>
              <a:t>Example:</a:t>
            </a:r>
            <a:r>
              <a:rPr lang="en-US" sz="2000" dirty="0"/>
              <a:t> Smith (2020) argued that "This is a short quote" (p. 12). </a:t>
            </a:r>
          </a:p>
          <a:p>
            <a:pPr>
              <a:buFont typeface="Arial" pitchFamily="34" charset="0"/>
              <a:buChar char="•"/>
              <a:defRPr/>
            </a:pPr>
            <a:endParaRPr lang="en-US" sz="2000" dirty="0"/>
          </a:p>
        </p:txBody>
      </p:sp>
    </p:spTree>
    <p:extLst>
      <p:ext uri="{BB962C8B-B14F-4D97-AF65-F5344CB8AC3E}">
        <p14:creationId xmlns:p14="http://schemas.microsoft.com/office/powerpoint/2010/main" val="6864256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itle 2"/>
          <p:cNvSpPr>
            <a:spLocks noGrp="1"/>
          </p:cNvSpPr>
          <p:nvPr>
            <p:ph type="title"/>
          </p:nvPr>
        </p:nvSpPr>
        <p:spPr>
          <a:xfrm>
            <a:off x="1537121" y="2273595"/>
            <a:ext cx="2793158" cy="1600200"/>
          </a:xfrm>
        </p:spPr>
        <p:txBody>
          <a:bodyPr/>
          <a:lstStyle/>
          <a:p>
            <a:r>
              <a:rPr lang="en-US" altLang="en-US" sz="3200" dirty="0" smtClean="0"/>
              <a:t>Quoting</a:t>
            </a:r>
            <a:br>
              <a:rPr lang="en-US" altLang="en-US" sz="3200" dirty="0" smtClean="0"/>
            </a:br>
            <a:r>
              <a:rPr lang="en-US" sz="3200" dirty="0"/>
              <a:t>(continued)</a:t>
            </a:r>
            <a:endParaRPr lang="en-US" altLang="en-US" sz="3200" dirty="0"/>
          </a:p>
        </p:txBody>
      </p:sp>
      <p:sp>
        <p:nvSpPr>
          <p:cNvPr id="4" name="Content Placeholder 3"/>
          <p:cNvSpPr>
            <a:spLocks noGrp="1"/>
          </p:cNvSpPr>
          <p:nvPr>
            <p:ph idx="1"/>
          </p:nvPr>
        </p:nvSpPr>
        <p:spPr>
          <a:xfrm>
            <a:off x="5442857" y="250371"/>
            <a:ext cx="6237515" cy="4876800"/>
          </a:xfrm>
        </p:spPr>
        <p:txBody>
          <a:bodyPr rtlCol="0">
            <a:normAutofit/>
          </a:bodyPr>
          <a:lstStyle/>
          <a:p>
            <a:pPr fontAlgn="base"/>
            <a:r>
              <a:rPr lang="en-US" sz="2000" b="1" dirty="0"/>
              <a:t>Block quotations (40 words or more</a:t>
            </a:r>
            <a:r>
              <a:rPr lang="en-US" sz="2000" b="1" dirty="0" smtClean="0"/>
              <a:t>):</a:t>
            </a:r>
            <a:endParaRPr lang="en-US" sz="2000" b="1" dirty="0"/>
          </a:p>
          <a:p>
            <a:pPr fontAlgn="ctr"/>
            <a:r>
              <a:rPr lang="en-US" sz="2000" dirty="0"/>
              <a:t>Start the quotation on a new line, indented 0.5 inches from the left margin (block format). </a:t>
            </a:r>
          </a:p>
          <a:p>
            <a:pPr fontAlgn="ctr"/>
            <a:r>
              <a:rPr lang="en-US" sz="2000" dirty="0"/>
              <a:t>Do not use quotation marks around the block quote. </a:t>
            </a:r>
          </a:p>
          <a:p>
            <a:r>
              <a:rPr lang="en-US" sz="2000" dirty="0"/>
              <a:t>The citation should appear in parentheses after the closing punctuation of the block quote. </a:t>
            </a:r>
          </a:p>
          <a:p>
            <a:r>
              <a:rPr lang="en-US" sz="2000" b="1" dirty="0" smtClean="0"/>
              <a:t>Example</a:t>
            </a:r>
            <a:r>
              <a:rPr lang="en-US" sz="2000" b="1" dirty="0"/>
              <a:t>:</a:t>
            </a:r>
            <a:r>
              <a:rPr lang="en-US" sz="2000" dirty="0"/>
              <a:t> </a:t>
            </a:r>
          </a:p>
        </p:txBody>
      </p:sp>
      <p:pic>
        <p:nvPicPr>
          <p:cNvPr id="2" name="Picture 1"/>
          <p:cNvPicPr>
            <a:picLocks noChangeAspect="1"/>
          </p:cNvPicPr>
          <p:nvPr/>
        </p:nvPicPr>
        <p:blipFill>
          <a:blip r:embed="rId3"/>
          <a:stretch>
            <a:fillRect/>
          </a:stretch>
        </p:blipFill>
        <p:spPr>
          <a:xfrm>
            <a:off x="5870801" y="4315505"/>
            <a:ext cx="5381625" cy="2428875"/>
          </a:xfrm>
          <a:prstGeom prst="rect">
            <a:avLst/>
          </a:prstGeom>
        </p:spPr>
      </p:pic>
    </p:spTree>
    <p:extLst>
      <p:ext uri="{BB962C8B-B14F-4D97-AF65-F5344CB8AC3E}">
        <p14:creationId xmlns:p14="http://schemas.microsoft.com/office/powerpoint/2010/main" val="18578485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95533" y="2007781"/>
            <a:ext cx="3246924" cy="2133600"/>
          </a:xfrm>
        </p:spPr>
        <p:txBody>
          <a:bodyPr rtlCol="0">
            <a:normAutofit fontScale="90000"/>
          </a:bodyPr>
          <a:lstStyle/>
          <a:p>
            <a:pPr>
              <a:defRPr/>
            </a:pPr>
            <a:r>
              <a:rPr lang="en-US" sz="3600" dirty="0"/>
              <a:t>Signal Phrases and In-Text Citation</a:t>
            </a:r>
          </a:p>
        </p:txBody>
      </p:sp>
      <p:sp>
        <p:nvSpPr>
          <p:cNvPr id="4" name="Content Placeholder 3"/>
          <p:cNvSpPr>
            <a:spLocks noGrp="1"/>
          </p:cNvSpPr>
          <p:nvPr>
            <p:ph idx="1"/>
          </p:nvPr>
        </p:nvSpPr>
        <p:spPr>
          <a:xfrm>
            <a:off x="5529944" y="859971"/>
            <a:ext cx="6019800" cy="5540829"/>
          </a:xfrm>
        </p:spPr>
        <p:txBody>
          <a:bodyPr rtlCol="0">
            <a:normAutofit/>
          </a:bodyPr>
          <a:lstStyle/>
          <a:p>
            <a:pPr>
              <a:buClr>
                <a:schemeClr val="accent3"/>
              </a:buClr>
              <a:buSzPct val="70000"/>
              <a:buFont typeface="Wingdings" pitchFamily="2" charset="2"/>
              <a:buChar char="§"/>
              <a:defRPr/>
            </a:pPr>
            <a:r>
              <a:rPr lang="en-US" sz="2000" dirty="0"/>
              <a:t>Signal phrases introduce someone else’s work – they signal that the words and ideas that are about to be offered belong to someone other than the author of the paper. </a:t>
            </a:r>
            <a:r>
              <a:rPr lang="en-US" sz="2000" dirty="0">
                <a:solidFill>
                  <a:schemeClr val="accent6"/>
                </a:solidFill>
              </a:rPr>
              <a:t> </a:t>
            </a:r>
            <a:r>
              <a:rPr lang="en-US" sz="2000" dirty="0" smtClean="0">
                <a:solidFill>
                  <a:schemeClr val="accent6"/>
                </a:solidFill>
              </a:rPr>
              <a:t> </a:t>
            </a:r>
            <a:r>
              <a:rPr lang="en-US" sz="2000" i="1" dirty="0" smtClean="0">
                <a:solidFill>
                  <a:schemeClr val="accent6"/>
                </a:solidFill>
              </a:rPr>
              <a:t>According </a:t>
            </a:r>
            <a:r>
              <a:rPr lang="en-US" sz="2000" i="1" dirty="0">
                <a:solidFill>
                  <a:schemeClr val="accent6"/>
                </a:solidFill>
              </a:rPr>
              <a:t>to Jones (2013), research </a:t>
            </a:r>
            <a:r>
              <a:rPr lang="en-US" sz="2000" i="1" dirty="0" smtClean="0">
                <a:solidFill>
                  <a:schemeClr val="accent6"/>
                </a:solidFill>
              </a:rPr>
              <a:t>revealed….(</a:t>
            </a:r>
            <a:r>
              <a:rPr lang="en-US" sz="2000" i="1" dirty="0">
                <a:solidFill>
                  <a:schemeClr val="accent6"/>
                </a:solidFill>
              </a:rPr>
              <a:t>p.4).</a:t>
            </a:r>
            <a:endParaRPr lang="en-US" sz="2000" dirty="0">
              <a:solidFill>
                <a:schemeClr val="accent6"/>
              </a:solidFill>
            </a:endParaRPr>
          </a:p>
          <a:p>
            <a:pPr>
              <a:buClr>
                <a:schemeClr val="accent3"/>
              </a:buClr>
              <a:buSzPct val="70000"/>
              <a:buFont typeface="Wingdings" pitchFamily="2" charset="2"/>
              <a:buChar char="§"/>
              <a:defRPr/>
            </a:pPr>
            <a:r>
              <a:rPr lang="en-US" sz="2000" dirty="0"/>
              <a:t>In-text citations are the parenthetical pieces of information that appear usually at the end of a quote, paraphrase, or summary (though they sometimes appear before). </a:t>
            </a:r>
            <a:r>
              <a:rPr lang="en-US" sz="2000" dirty="0" smtClean="0">
                <a:solidFill>
                  <a:srgbClr val="FFFF00"/>
                </a:solidFill>
              </a:rPr>
              <a:t> </a:t>
            </a:r>
            <a:r>
              <a:rPr lang="en-US" sz="2000" dirty="0">
                <a:solidFill>
                  <a:schemeClr val="accent6"/>
                </a:solidFill>
              </a:rPr>
              <a:t>(Jones, 2013, p. 4)</a:t>
            </a:r>
          </a:p>
          <a:p>
            <a:pPr>
              <a:buFont typeface="Arial" pitchFamily="34" charset="0"/>
              <a:buChar char="•"/>
              <a:defRPr/>
            </a:pPr>
            <a:endParaRPr lang="en-US" sz="2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54954" y="1928037"/>
            <a:ext cx="3253759" cy="2541181"/>
          </a:xfrm>
        </p:spPr>
        <p:txBody>
          <a:bodyPr rtlCol="0">
            <a:normAutofit/>
          </a:bodyPr>
          <a:lstStyle/>
          <a:p>
            <a:pPr>
              <a:defRPr/>
            </a:pPr>
            <a:r>
              <a:rPr lang="en-US" sz="3200" dirty="0"/>
              <a:t>Signal Phrases and In-Text Citation (continued)</a:t>
            </a:r>
          </a:p>
        </p:txBody>
      </p:sp>
      <p:sp>
        <p:nvSpPr>
          <p:cNvPr id="4" name="Content Placeholder 3"/>
          <p:cNvSpPr>
            <a:spLocks noGrp="1"/>
          </p:cNvSpPr>
          <p:nvPr>
            <p:ph idx="1"/>
          </p:nvPr>
        </p:nvSpPr>
        <p:spPr>
          <a:xfrm>
            <a:off x="5781146" y="1447800"/>
            <a:ext cx="5997566" cy="4572000"/>
          </a:xfrm>
        </p:spPr>
        <p:txBody>
          <a:bodyPr rtlCol="0">
            <a:normAutofit lnSpcReduction="10000"/>
          </a:bodyPr>
          <a:lstStyle/>
          <a:p>
            <a:pPr>
              <a:lnSpc>
                <a:spcPct val="90000"/>
              </a:lnSpc>
              <a:buClr>
                <a:schemeClr val="accent2"/>
              </a:buClr>
              <a:buSzPct val="70000"/>
              <a:buFont typeface="Arial" panose="020B0604020202020204" pitchFamily="34" charset="0"/>
              <a:buChar char="•"/>
              <a:defRPr/>
            </a:pPr>
            <a:r>
              <a:rPr lang="en-US" sz="2400" dirty="0"/>
              <a:t>Limited signal, everything in citation</a:t>
            </a:r>
          </a:p>
          <a:p>
            <a:pPr lvl="1">
              <a:lnSpc>
                <a:spcPct val="90000"/>
              </a:lnSpc>
              <a:buClr>
                <a:schemeClr val="accent2"/>
              </a:buClr>
              <a:buFont typeface="Arial" panose="020B0604020202020204" pitchFamily="34" charset="0"/>
              <a:buChar char="•"/>
              <a:defRPr/>
            </a:pPr>
            <a:r>
              <a:rPr lang="en-US" sz="2000" dirty="0"/>
              <a:t>Blah, blah, blah. . . </a:t>
            </a:r>
            <a:r>
              <a:rPr lang="en-US" sz="2000" dirty="0">
                <a:solidFill>
                  <a:schemeClr val="accent1"/>
                </a:solidFill>
              </a:rPr>
              <a:t>end of paraphrased sentence, in which you convey the author's ideas in your own words (</a:t>
            </a:r>
            <a:r>
              <a:rPr lang="en-US" sz="2000" dirty="0" err="1">
                <a:solidFill>
                  <a:schemeClr val="accent1"/>
                </a:solidFill>
              </a:rPr>
              <a:t>Krepp</a:t>
            </a:r>
            <a:r>
              <a:rPr lang="en-US" sz="2000" dirty="0">
                <a:solidFill>
                  <a:schemeClr val="accent1"/>
                </a:solidFill>
              </a:rPr>
              <a:t>, 1985, p. 103).</a:t>
            </a:r>
          </a:p>
          <a:p>
            <a:pPr lvl="1">
              <a:lnSpc>
                <a:spcPct val="90000"/>
              </a:lnSpc>
              <a:buClr>
                <a:schemeClr val="accent2"/>
              </a:buClr>
              <a:buFont typeface="Arial" panose="020B0604020202020204" pitchFamily="34" charset="0"/>
              <a:buChar char="•"/>
              <a:defRPr/>
            </a:pPr>
            <a:r>
              <a:rPr lang="en-US" sz="2000" dirty="0"/>
              <a:t>Blah, blah, blah </a:t>
            </a:r>
            <a:r>
              <a:rPr lang="en-US" sz="2000" dirty="0">
                <a:solidFill>
                  <a:schemeClr val="accent1"/>
                </a:solidFill>
              </a:rPr>
              <a:t>" end of quoted sentence" (</a:t>
            </a:r>
            <a:r>
              <a:rPr lang="en-US" sz="2000" dirty="0" err="1">
                <a:solidFill>
                  <a:schemeClr val="accent1"/>
                </a:solidFill>
              </a:rPr>
              <a:t>Krepp</a:t>
            </a:r>
            <a:r>
              <a:rPr lang="en-US" sz="2000" dirty="0">
                <a:solidFill>
                  <a:schemeClr val="accent1"/>
                </a:solidFill>
              </a:rPr>
              <a:t>, 1985, p. 103).</a:t>
            </a:r>
          </a:p>
          <a:p>
            <a:pPr lvl="1">
              <a:lnSpc>
                <a:spcPct val="90000"/>
              </a:lnSpc>
              <a:buClr>
                <a:schemeClr val="accent2"/>
              </a:buClr>
              <a:buFont typeface="Arial" panose="020B0604020202020204" pitchFamily="34" charset="0"/>
              <a:buChar char="•"/>
              <a:defRPr/>
            </a:pPr>
            <a:endParaRPr lang="en-US" sz="2000" dirty="0"/>
          </a:p>
          <a:p>
            <a:pPr>
              <a:lnSpc>
                <a:spcPct val="90000"/>
              </a:lnSpc>
              <a:buClr>
                <a:schemeClr val="accent2"/>
              </a:buClr>
              <a:buSzPct val="70000"/>
              <a:buFont typeface="Arial" panose="020B0604020202020204" pitchFamily="34" charset="0"/>
              <a:buChar char="•"/>
              <a:defRPr/>
            </a:pPr>
            <a:r>
              <a:rPr lang="en-US" sz="2400" dirty="0"/>
              <a:t>Author and year in signal, page in citation</a:t>
            </a:r>
          </a:p>
          <a:p>
            <a:pPr lvl="1">
              <a:lnSpc>
                <a:spcPct val="90000"/>
              </a:lnSpc>
              <a:buClr>
                <a:schemeClr val="accent2"/>
              </a:buClr>
              <a:buFont typeface="Arial" panose="020B0604020202020204" pitchFamily="34" charset="0"/>
              <a:buChar char="•"/>
              <a:defRPr/>
            </a:pPr>
            <a:endParaRPr lang="en-US" sz="2000" dirty="0"/>
          </a:p>
          <a:p>
            <a:pPr lvl="1">
              <a:lnSpc>
                <a:spcPct val="90000"/>
              </a:lnSpc>
              <a:buClr>
                <a:schemeClr val="accent2"/>
              </a:buClr>
              <a:buFont typeface="Arial" panose="020B0604020202020204" pitchFamily="34" charset="0"/>
              <a:buChar char="•"/>
              <a:defRPr/>
            </a:pPr>
            <a:r>
              <a:rPr lang="en-US" sz="2000" dirty="0" err="1">
                <a:solidFill>
                  <a:schemeClr val="accent1"/>
                </a:solidFill>
              </a:rPr>
              <a:t>Krepp</a:t>
            </a:r>
            <a:r>
              <a:rPr lang="en-US" sz="2000" dirty="0">
                <a:solidFill>
                  <a:schemeClr val="accent1"/>
                </a:solidFill>
              </a:rPr>
              <a:t> (1985) </a:t>
            </a:r>
            <a:r>
              <a:rPr lang="en-US" sz="2000" dirty="0" smtClean="0">
                <a:solidFill>
                  <a:schemeClr val="accent1"/>
                </a:solidFill>
              </a:rPr>
              <a:t>revealed </a:t>
            </a:r>
            <a:r>
              <a:rPr lang="en-US" sz="2000" dirty="0">
                <a:solidFill>
                  <a:schemeClr val="accent1"/>
                </a:solidFill>
              </a:rPr>
              <a:t>that . . . (p. 103).</a:t>
            </a:r>
          </a:p>
          <a:p>
            <a:pPr lvl="1">
              <a:lnSpc>
                <a:spcPct val="90000"/>
              </a:lnSpc>
              <a:buClr>
                <a:schemeClr val="accent2"/>
              </a:buClr>
              <a:buFont typeface="Arial" panose="020B0604020202020204" pitchFamily="34" charset="0"/>
              <a:buChar char="•"/>
              <a:defRPr/>
            </a:pPr>
            <a:r>
              <a:rPr lang="en-US" sz="2000" dirty="0">
                <a:solidFill>
                  <a:schemeClr val="accent1"/>
                </a:solidFill>
              </a:rPr>
              <a:t>According to </a:t>
            </a:r>
            <a:r>
              <a:rPr lang="en-US" sz="2000" dirty="0" err="1">
                <a:solidFill>
                  <a:schemeClr val="accent1"/>
                </a:solidFill>
              </a:rPr>
              <a:t>Krepp</a:t>
            </a:r>
            <a:r>
              <a:rPr lang="en-US" sz="2000" dirty="0">
                <a:solidFill>
                  <a:schemeClr val="accent1"/>
                </a:solidFill>
              </a:rPr>
              <a:t> (1985), ". . ." (p. 103). </a:t>
            </a:r>
          </a:p>
          <a:p>
            <a:pPr>
              <a:buClr>
                <a:schemeClr val="accent2"/>
              </a:buClr>
              <a:buFont typeface="Arial" panose="020B0604020202020204" pitchFamily="34" charset="0"/>
              <a:buChar char="•"/>
              <a:defRPr/>
            </a:pP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80527" y="2073349"/>
            <a:ext cx="2793158" cy="2460551"/>
          </a:xfrm>
        </p:spPr>
        <p:txBody>
          <a:bodyPr rtlCol="0">
            <a:noAutofit/>
          </a:bodyPr>
          <a:lstStyle/>
          <a:p>
            <a:pPr>
              <a:defRPr/>
            </a:pPr>
            <a:r>
              <a:rPr lang="en-US" sz="3200" dirty="0"/>
              <a:t>Signal Phrases and In-Text Citation (continued)</a:t>
            </a:r>
          </a:p>
        </p:txBody>
      </p:sp>
      <p:sp>
        <p:nvSpPr>
          <p:cNvPr id="8" name="Content Placeholder 3"/>
          <p:cNvSpPr txBox="1">
            <a:spLocks/>
          </p:cNvSpPr>
          <p:nvPr/>
        </p:nvSpPr>
        <p:spPr>
          <a:xfrm>
            <a:off x="5551714" y="1306285"/>
            <a:ext cx="6237515" cy="4604658"/>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lvl="0" indent="0" defTabSz="914400" eaLnBrk="0" fontAlgn="base" hangingPunct="0">
              <a:spcBef>
                <a:spcPct val="0"/>
              </a:spcBef>
              <a:spcAft>
                <a:spcPct val="0"/>
              </a:spcAft>
              <a:buClrTx/>
              <a:buSzTx/>
              <a:buNone/>
            </a:pPr>
            <a:r>
              <a:rPr lang="en-US" sz="2000" dirty="0"/>
              <a:t>Signal word examples:  </a:t>
            </a:r>
          </a:p>
          <a:p>
            <a:pPr fontAlgn="ctr"/>
            <a:r>
              <a:rPr lang="en-US" sz="2000" dirty="0" smtClean="0"/>
              <a:t>admitted, asserted</a:t>
            </a:r>
            <a:r>
              <a:rPr lang="en-US" sz="2000" dirty="0"/>
              <a:t>, </a:t>
            </a:r>
            <a:r>
              <a:rPr lang="en-US" sz="2000" dirty="0" smtClean="0"/>
              <a:t>believed, demonstrated</a:t>
            </a:r>
            <a:r>
              <a:rPr lang="en-US" sz="2000" dirty="0"/>
              <a:t>, </a:t>
            </a:r>
            <a:r>
              <a:rPr lang="en-US" sz="2000" dirty="0" smtClean="0"/>
              <a:t>commented, claimed, compared</a:t>
            </a:r>
            <a:r>
              <a:rPr lang="en-US" sz="2000" dirty="0"/>
              <a:t>, </a:t>
            </a:r>
            <a:r>
              <a:rPr lang="en-US" sz="2000" dirty="0" smtClean="0"/>
              <a:t>disputed, illustrated, implied, reasoned</a:t>
            </a:r>
            <a:r>
              <a:rPr lang="en-US" sz="2000" dirty="0"/>
              <a:t>, argued, showed that, </a:t>
            </a:r>
            <a:r>
              <a:rPr lang="en-US" sz="2000" dirty="0" smtClean="0"/>
              <a:t>opined, stated, mentioned, supported, pointed out, reported, suggested, thought, wrote</a:t>
            </a:r>
            <a:endParaRPr lang="en-US" sz="2000" dirty="0"/>
          </a:p>
          <a:p>
            <a:pPr lvl="0" fontAlgn="ctr"/>
            <a:r>
              <a:rPr lang="en-US" sz="2000" dirty="0" smtClean="0"/>
              <a:t> </a:t>
            </a:r>
            <a:r>
              <a:rPr lang="en-US" sz="2000" dirty="0"/>
              <a:t>APA recommends using verbs in the past tense or present perfect tense (argued or has argued) when discussing researchers' work </a:t>
            </a:r>
          </a:p>
        </p:txBody>
      </p:sp>
    </p:spTree>
    <p:extLst>
      <p:ext uri="{BB962C8B-B14F-4D97-AF65-F5344CB8AC3E}">
        <p14:creationId xmlns:p14="http://schemas.microsoft.com/office/powerpoint/2010/main" val="36806134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E96B00E1-BB7D-47B0-8EBB-D9E52186B2D1}"/>
              </a:ext>
            </a:extLst>
          </p:cNvPr>
          <p:cNvSpPr>
            <a:spLocks noGrp="1"/>
          </p:cNvSpPr>
          <p:nvPr>
            <p:ph type="ctrTitle"/>
          </p:nvPr>
        </p:nvSpPr>
        <p:spPr/>
        <p:txBody>
          <a:bodyPr/>
          <a:lstStyle/>
          <a:p>
            <a:r>
              <a:rPr lang="en-US" dirty="0"/>
              <a:t>Documentation</a:t>
            </a:r>
          </a:p>
        </p:txBody>
      </p:sp>
      <p:sp>
        <p:nvSpPr>
          <p:cNvPr id="5" name="Subtitle 4">
            <a:extLst>
              <a:ext uri="{FF2B5EF4-FFF2-40B4-BE49-F238E27FC236}">
                <a16:creationId xmlns:a16="http://schemas.microsoft.com/office/drawing/2014/main" xmlns="" id="{DEBA4366-D47C-4CA4-8B50-03A8727A7E28}"/>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37711453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94087" y="1130603"/>
            <a:ext cx="3634846" cy="4596794"/>
          </a:xfrm>
        </p:spPr>
        <p:txBody>
          <a:bodyPr anchor="ctr">
            <a:normAutofit/>
          </a:bodyPr>
          <a:lstStyle/>
          <a:p>
            <a:r>
              <a:rPr lang="en-US" sz="3200" dirty="0">
                <a:solidFill>
                  <a:srgbClr val="EBEBEB"/>
                </a:solidFill>
              </a:rPr>
              <a:t>Number of Authors</a:t>
            </a:r>
            <a:br>
              <a:rPr lang="en-US" sz="3200" dirty="0">
                <a:solidFill>
                  <a:srgbClr val="EBEBEB"/>
                </a:solidFill>
              </a:rPr>
            </a:br>
            <a:r>
              <a:rPr lang="en-US" sz="3200" dirty="0">
                <a:solidFill>
                  <a:srgbClr val="EBEBEB"/>
                </a:solidFill>
              </a:rPr>
              <a:t>(for a References page)</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044749" y="384431"/>
            <a:ext cx="6915431" cy="6228242"/>
          </a:xfrm>
        </p:spPr>
        <p:txBody>
          <a:bodyPr anchor="ctr">
            <a:normAutofit/>
          </a:bodyPr>
          <a:lstStyle/>
          <a:p>
            <a:pPr fontAlgn="t"/>
            <a:r>
              <a:rPr lang="en-US" dirty="0"/>
              <a:t>Invert all individual authors’ names, providing the surname first, followed by a comma and the author’s initials.</a:t>
            </a:r>
          </a:p>
          <a:p>
            <a:pPr marL="0" indent="0" fontAlgn="base">
              <a:buNone/>
            </a:pPr>
            <a:r>
              <a:rPr lang="en-US" dirty="0"/>
              <a:t>	</a:t>
            </a:r>
            <a:r>
              <a:rPr lang="en-US" b="1" dirty="0"/>
              <a:t>Example:  </a:t>
            </a:r>
            <a:r>
              <a:rPr lang="en-US" dirty="0"/>
              <a:t>Author, A. A.</a:t>
            </a:r>
          </a:p>
          <a:p>
            <a:pPr fontAlgn="t"/>
            <a:r>
              <a:rPr lang="en-US" dirty="0"/>
              <a:t>Use a comma to separate an author’s initials from additional author names, even when there are only two authors. Use an ampersand (&amp;) before the final author’s name.</a:t>
            </a:r>
          </a:p>
          <a:p>
            <a:pPr marL="0" indent="0" fontAlgn="base">
              <a:buNone/>
            </a:pPr>
            <a:r>
              <a:rPr lang="en-US" dirty="0"/>
              <a:t>	</a:t>
            </a:r>
            <a:r>
              <a:rPr lang="en-US" b="1" dirty="0"/>
              <a:t>Example:  </a:t>
            </a:r>
            <a:r>
              <a:rPr lang="en-US" dirty="0"/>
              <a:t>Author, A. A., &amp; Author, B. B.</a:t>
            </a:r>
          </a:p>
          <a:p>
            <a:pPr fontAlgn="t"/>
            <a:r>
              <a:rPr lang="en-US" dirty="0"/>
              <a:t>Provide surnames and initials for up to and including 20 authors. When there are two to 20 authors, use an ampersand before the final author’s name.</a:t>
            </a:r>
          </a:p>
          <a:p>
            <a:pPr marL="0" indent="0" fontAlgn="base">
              <a:buNone/>
            </a:pPr>
            <a:r>
              <a:rPr lang="en-US" dirty="0"/>
              <a:t>	</a:t>
            </a:r>
            <a:r>
              <a:rPr lang="en-US" b="1" dirty="0"/>
              <a:t>Example:  </a:t>
            </a:r>
            <a:r>
              <a:rPr lang="en-US" dirty="0"/>
              <a:t>Author, A. A., Author, B. B., &amp; Author, C. C.</a:t>
            </a:r>
          </a:p>
          <a:p>
            <a:pPr fontAlgn="t"/>
            <a:r>
              <a:rPr lang="en-US" dirty="0"/>
              <a:t>When there are </a:t>
            </a:r>
            <a:r>
              <a:rPr lang="en-US" u="sng" dirty="0"/>
              <a:t>21 or more authors</a:t>
            </a:r>
            <a:r>
              <a:rPr lang="en-US" dirty="0"/>
              <a:t>, include the first 19 authors’ names, insert an ellipsis (but no ampersand), and then add the final author’s name.</a:t>
            </a:r>
          </a:p>
          <a:p>
            <a:pPr marL="457200" lvl="1" indent="0">
              <a:buNone/>
            </a:pPr>
            <a:endParaRPr lang="en-US" sz="1800" dirty="0"/>
          </a:p>
          <a:p>
            <a:pPr marL="457200" lvl="1" indent="0">
              <a:buNone/>
            </a:pPr>
            <a:r>
              <a:rPr lang="en-US" sz="1800" dirty="0"/>
              <a:t>										</a:t>
            </a:r>
            <a:r>
              <a:rPr lang="en-US" sz="1800" b="1" dirty="0">
                <a:solidFill>
                  <a:srgbClr val="7030A0"/>
                </a:solidFill>
              </a:rPr>
              <a:t>APA (2020)</a:t>
            </a:r>
          </a:p>
        </p:txBody>
      </p:sp>
    </p:spTree>
    <p:extLst>
      <p:ext uri="{BB962C8B-B14F-4D97-AF65-F5344CB8AC3E}">
        <p14:creationId xmlns:p14="http://schemas.microsoft.com/office/powerpoint/2010/main" val="29224409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9E06EC5F-6EC1-4F92-AEDE-F4F8E359C64C}"/>
              </a:ext>
            </a:extLst>
          </p:cNvPr>
          <p:cNvSpPr>
            <a:spLocks noGrp="1"/>
          </p:cNvSpPr>
          <p:nvPr>
            <p:ph type="title"/>
          </p:nvPr>
        </p:nvSpPr>
        <p:spPr>
          <a:xfrm>
            <a:off x="1109799" y="2151944"/>
            <a:ext cx="2793158" cy="2554111"/>
          </a:xfrm>
        </p:spPr>
        <p:txBody>
          <a:bodyPr/>
          <a:lstStyle/>
          <a:p>
            <a:r>
              <a:rPr lang="en-US" sz="3200" dirty="0"/>
              <a:t>In-Text Citations Based on Number of Authors</a:t>
            </a:r>
          </a:p>
        </p:txBody>
      </p:sp>
      <p:sp>
        <p:nvSpPr>
          <p:cNvPr id="5" name="Content Placeholder 4">
            <a:extLst>
              <a:ext uri="{FF2B5EF4-FFF2-40B4-BE49-F238E27FC236}">
                <a16:creationId xmlns:a16="http://schemas.microsoft.com/office/drawing/2014/main" xmlns="" id="{B5BD841B-6993-4618-8CEE-E600B058F3A9}"/>
              </a:ext>
            </a:extLst>
          </p:cNvPr>
          <p:cNvSpPr>
            <a:spLocks noGrp="1"/>
          </p:cNvSpPr>
          <p:nvPr>
            <p:ph idx="1"/>
          </p:nvPr>
        </p:nvSpPr>
        <p:spPr>
          <a:xfrm>
            <a:off x="5279571" y="620486"/>
            <a:ext cx="5691641" cy="5399314"/>
          </a:xfrm>
        </p:spPr>
        <p:txBody>
          <a:bodyPr/>
          <a:lstStyle/>
          <a:p>
            <a:r>
              <a:rPr lang="en-US" sz="2000" b="1" dirty="0"/>
              <a:t>Single Author Example:</a:t>
            </a:r>
          </a:p>
          <a:p>
            <a:pPr lvl="1"/>
            <a:r>
              <a:rPr lang="en-US" sz="1800" dirty="0">
                <a:highlight>
                  <a:srgbClr val="FFFF00"/>
                </a:highlight>
              </a:rPr>
              <a:t>(Richards, 2020)</a:t>
            </a:r>
          </a:p>
          <a:p>
            <a:pPr lvl="1"/>
            <a:endParaRPr lang="en-US" sz="1800" dirty="0">
              <a:highlight>
                <a:srgbClr val="FFFF00"/>
              </a:highlight>
            </a:endParaRPr>
          </a:p>
          <a:p>
            <a:r>
              <a:rPr lang="en-US" sz="2000" b="1" dirty="0"/>
              <a:t>Two Authors Example:</a:t>
            </a:r>
          </a:p>
          <a:p>
            <a:pPr lvl="1"/>
            <a:r>
              <a:rPr lang="en-US" sz="1800" dirty="0">
                <a:highlight>
                  <a:srgbClr val="FFFF00"/>
                </a:highlight>
              </a:rPr>
              <a:t>(Richards &amp; Trentham, 2020)</a:t>
            </a:r>
          </a:p>
          <a:p>
            <a:pPr lvl="1"/>
            <a:endParaRPr lang="en-US" sz="1800" dirty="0">
              <a:highlight>
                <a:srgbClr val="FFFF00"/>
              </a:highlight>
            </a:endParaRPr>
          </a:p>
          <a:p>
            <a:r>
              <a:rPr lang="en-US" sz="2000" b="1" dirty="0"/>
              <a:t>Three or More Authors Example:</a:t>
            </a:r>
          </a:p>
          <a:p>
            <a:pPr lvl="1"/>
            <a:r>
              <a:rPr lang="en-US" sz="1800" dirty="0">
                <a:highlight>
                  <a:srgbClr val="FFFF00"/>
                </a:highlight>
              </a:rPr>
              <a:t>(Richards et al., 2020)</a:t>
            </a:r>
          </a:p>
          <a:p>
            <a:pPr lvl="1"/>
            <a:endParaRPr lang="en-US" dirty="0"/>
          </a:p>
        </p:txBody>
      </p:sp>
    </p:spTree>
    <p:extLst>
      <p:ext uri="{BB962C8B-B14F-4D97-AF65-F5344CB8AC3E}">
        <p14:creationId xmlns:p14="http://schemas.microsoft.com/office/powerpoint/2010/main" val="334816838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94087" y="1130603"/>
            <a:ext cx="3342442" cy="4596794"/>
          </a:xfrm>
        </p:spPr>
        <p:txBody>
          <a:bodyPr anchor="ctr">
            <a:normAutofit/>
          </a:bodyPr>
          <a:lstStyle/>
          <a:p>
            <a:r>
              <a:rPr lang="en-US" sz="3200" dirty="0">
                <a:solidFill>
                  <a:srgbClr val="EBEBEB"/>
                </a:solidFill>
              </a:rPr>
              <a:t>Organization As Author</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044749" y="384431"/>
            <a:ext cx="6915431" cy="6228242"/>
          </a:xfrm>
        </p:spPr>
        <p:txBody>
          <a:bodyPr anchor="ctr">
            <a:normAutofit/>
          </a:bodyPr>
          <a:lstStyle/>
          <a:p>
            <a:pPr fontAlgn="t"/>
            <a:r>
              <a:rPr lang="en-US" dirty="0"/>
              <a:t>On a page from an organizational or government agency website, the organization or government agency itself is considered the author, unless otherwise specified. The author of a webpage or website may also be located on an “about us” or acknowledgments page.</a:t>
            </a:r>
          </a:p>
          <a:p>
            <a:pPr fontAlgn="t"/>
            <a:r>
              <a:rPr lang="en-US" dirty="0"/>
              <a:t>An abbreviation for the group author can be used in the text (e.g., NIMH for National Institute of Mental Health); however, do not include an abbreviation for a group author in a reference list entry.</a:t>
            </a:r>
          </a:p>
          <a:p>
            <a:pPr fontAlgn="base"/>
            <a:endParaRPr lang="en-US" b="1" i="1" dirty="0"/>
          </a:p>
          <a:p>
            <a:pPr marL="0" indent="0" fontAlgn="base">
              <a:buNone/>
            </a:pPr>
            <a:r>
              <a:rPr lang="en-US" b="1" i="1" dirty="0">
                <a:highlight>
                  <a:srgbClr val="FFFF00"/>
                </a:highlight>
              </a:rPr>
              <a:t>Correct:</a:t>
            </a:r>
            <a:r>
              <a:rPr lang="en-US" dirty="0">
                <a:highlight>
                  <a:srgbClr val="FFFF00"/>
                </a:highlight>
              </a:rPr>
              <a:t> National Institute of Mental Health.</a:t>
            </a:r>
          </a:p>
          <a:p>
            <a:pPr marL="0" indent="0" fontAlgn="base">
              <a:buNone/>
            </a:pPr>
            <a:endParaRPr lang="en-US" dirty="0">
              <a:highlight>
                <a:srgbClr val="FFFF00"/>
              </a:highlight>
            </a:endParaRPr>
          </a:p>
          <a:p>
            <a:pPr marL="0" indent="0" fontAlgn="base">
              <a:buNone/>
            </a:pPr>
            <a:r>
              <a:rPr lang="en-US" b="1" i="1" dirty="0">
                <a:highlight>
                  <a:srgbClr val="FFFF00"/>
                </a:highlight>
              </a:rPr>
              <a:t>Incorrect:</a:t>
            </a:r>
            <a:r>
              <a:rPr lang="en-US" dirty="0">
                <a:highlight>
                  <a:srgbClr val="FFFF00"/>
                </a:highlight>
              </a:rPr>
              <a:t> National Institute of Mental Health (NIMH).</a:t>
            </a:r>
          </a:p>
          <a:p>
            <a:pPr marL="0" indent="0" fontAlgn="base">
              <a:buNone/>
            </a:pPr>
            <a:r>
              <a:rPr lang="en-US" b="1" i="1" dirty="0">
                <a:highlight>
                  <a:srgbClr val="FFFF00"/>
                </a:highlight>
              </a:rPr>
              <a:t>Incorrect:</a:t>
            </a:r>
            <a:r>
              <a:rPr lang="en-US" dirty="0">
                <a:highlight>
                  <a:srgbClr val="FFFF00"/>
                </a:highlight>
              </a:rPr>
              <a:t> NIMH.</a:t>
            </a:r>
          </a:p>
          <a:p>
            <a:pPr marL="0" indent="0" fontAlgn="t">
              <a:buNone/>
            </a:pPr>
            <a:endParaRPr lang="en-US" dirty="0"/>
          </a:p>
          <a:p>
            <a:pPr marL="0" indent="0">
              <a:buNone/>
            </a:pPr>
            <a:r>
              <a:rPr lang="en-US" dirty="0"/>
              <a:t>⁠</a:t>
            </a:r>
            <a:endParaRPr lang="en-US" sz="1800" dirty="0"/>
          </a:p>
          <a:p>
            <a:pPr marL="457200" lvl="1" indent="0">
              <a:buNone/>
            </a:pPr>
            <a:r>
              <a:rPr lang="en-US" sz="1800" dirty="0"/>
              <a:t>										</a:t>
            </a:r>
            <a:r>
              <a:rPr lang="en-US" sz="1800" b="1" dirty="0">
                <a:solidFill>
                  <a:srgbClr val="7030A0"/>
                </a:solidFill>
              </a:rPr>
              <a:t>APA (2020)</a:t>
            </a:r>
          </a:p>
        </p:txBody>
      </p:sp>
    </p:spTree>
    <p:extLst>
      <p:ext uri="{BB962C8B-B14F-4D97-AF65-F5344CB8AC3E}">
        <p14:creationId xmlns:p14="http://schemas.microsoft.com/office/powerpoint/2010/main" val="40321624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94087" y="1130603"/>
            <a:ext cx="3342442" cy="4596794"/>
          </a:xfrm>
        </p:spPr>
        <p:txBody>
          <a:bodyPr anchor="ctr">
            <a:normAutofit/>
          </a:bodyPr>
          <a:lstStyle/>
          <a:p>
            <a:r>
              <a:rPr lang="en-US" sz="3200" dirty="0">
                <a:solidFill>
                  <a:srgbClr val="EBEBEB"/>
                </a:solidFill>
              </a:rPr>
              <a:t>Government Agencies As Author</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044749" y="384431"/>
            <a:ext cx="6915431" cy="6228242"/>
          </a:xfrm>
        </p:spPr>
        <p:txBody>
          <a:bodyPr anchor="ctr">
            <a:normAutofit fontScale="85000" lnSpcReduction="10000"/>
          </a:bodyPr>
          <a:lstStyle/>
          <a:p>
            <a:pPr fontAlgn="t"/>
            <a:r>
              <a:rPr lang="en-US" dirty="0"/>
              <a:t>When numerous layers of government agencies are listed as the author of a work, use the most specific agency as the author in the reference (e.g., use “National Institute of Nursing Research” rather than “U.S. Department of Health and Human Services, National Institutes of Health, National Institute of Nursing Research”). The names of parent agencies not present in the group author name appear in the source element as the publisher.</a:t>
            </a:r>
          </a:p>
          <a:p>
            <a:pPr marL="0" indent="0" fontAlgn="base">
              <a:buNone/>
            </a:pPr>
            <a:r>
              <a:rPr lang="en-US" b="1" dirty="0"/>
              <a:t>Example: </a:t>
            </a:r>
          </a:p>
          <a:p>
            <a:pPr marL="0" indent="0" fontAlgn="base">
              <a:buNone/>
            </a:pPr>
            <a:endParaRPr lang="en-US" b="1" dirty="0"/>
          </a:p>
          <a:p>
            <a:pPr fontAlgn="base"/>
            <a:r>
              <a:rPr lang="en-US" dirty="0"/>
              <a:t>National Institute of Nursing Research. (2015). </a:t>
            </a:r>
            <a:r>
              <a:rPr lang="en-US" i="1" dirty="0"/>
              <a:t>A family’s </a:t>
            </a:r>
          </a:p>
          <a:p>
            <a:pPr marL="0" indent="0" fontAlgn="base">
              <a:buNone/>
            </a:pPr>
            <a:r>
              <a:rPr lang="en-US" i="1" dirty="0"/>
              <a:t>		perspective: Pediatric palliative care</a:t>
            </a:r>
            <a:r>
              <a:rPr lang="en-US" dirty="0"/>
              <a:t> </a:t>
            </a:r>
            <a:r>
              <a:rPr lang="en-US" i="1" dirty="0"/>
              <a:t>stories</a:t>
            </a:r>
            <a:r>
              <a:rPr lang="en-US" dirty="0"/>
              <a:t> (NIH </a:t>
            </a:r>
          </a:p>
          <a:p>
            <a:pPr marL="0" indent="0" fontAlgn="base">
              <a:buNone/>
            </a:pPr>
            <a:r>
              <a:rPr lang="en-US" dirty="0"/>
              <a:t>		Publication No. 15-NR-8018). U.S. Department of </a:t>
            </a:r>
          </a:p>
          <a:p>
            <a:pPr marL="0" indent="0" fontAlgn="base">
              <a:buNone/>
            </a:pPr>
            <a:r>
              <a:rPr lang="en-US" dirty="0"/>
              <a:t>		Health and Human Services, National Institutes of </a:t>
            </a:r>
          </a:p>
          <a:p>
            <a:pPr marL="0" indent="0" fontAlgn="base">
              <a:buNone/>
            </a:pPr>
            <a:r>
              <a:rPr lang="en-US" dirty="0"/>
              <a:t>		Health. https://www.ninr.nih.gov/sites/files/docs/ </a:t>
            </a:r>
          </a:p>
          <a:p>
            <a:pPr marL="0" indent="0" fontAlgn="base">
              <a:buNone/>
            </a:pPr>
            <a:r>
              <a:rPr lang="en-US" dirty="0"/>
              <a:t>		NINR_508c_FamilyStories_0.pdf</a:t>
            </a:r>
          </a:p>
          <a:p>
            <a:pPr marL="0" indent="0" fontAlgn="base">
              <a:buNone/>
            </a:pPr>
            <a:r>
              <a:rPr lang="en-US" dirty="0"/>
              <a:t>Parenthetical citation: </a:t>
            </a:r>
            <a:r>
              <a:rPr lang="en-US" dirty="0">
                <a:highlight>
                  <a:srgbClr val="FFFF00"/>
                </a:highlight>
              </a:rPr>
              <a:t>(National Institute of Nursing Research, 2015)</a:t>
            </a:r>
          </a:p>
          <a:p>
            <a:pPr marL="0" indent="0" fontAlgn="base">
              <a:buNone/>
            </a:pPr>
            <a:r>
              <a:rPr lang="en-US" dirty="0"/>
              <a:t>Narrative citation: </a:t>
            </a:r>
            <a:r>
              <a:rPr lang="en-US" dirty="0">
                <a:highlight>
                  <a:srgbClr val="FFFF00"/>
                </a:highlight>
              </a:rPr>
              <a:t>National Institute of Nursing Research (2015)</a:t>
            </a:r>
          </a:p>
          <a:p>
            <a:pPr marL="0" indent="0" fontAlgn="t">
              <a:buNone/>
            </a:pPr>
            <a:endParaRPr lang="en-US" dirty="0"/>
          </a:p>
          <a:p>
            <a:pPr marL="0" indent="0">
              <a:buNone/>
            </a:pPr>
            <a:r>
              <a:rPr lang="en-US" dirty="0"/>
              <a:t>⁠</a:t>
            </a:r>
            <a:endParaRPr lang="en-US" sz="1800" dirty="0"/>
          </a:p>
          <a:p>
            <a:pPr marL="457200" lvl="1" indent="0">
              <a:buNone/>
            </a:pPr>
            <a:r>
              <a:rPr lang="en-US" sz="1800" dirty="0"/>
              <a:t>										</a:t>
            </a:r>
            <a:r>
              <a:rPr lang="en-US" sz="1800" b="1" dirty="0">
                <a:solidFill>
                  <a:srgbClr val="7030A0"/>
                </a:solidFill>
              </a:rPr>
              <a:t>APA (2020)</a:t>
            </a:r>
          </a:p>
        </p:txBody>
      </p:sp>
    </p:spTree>
    <p:extLst>
      <p:ext uri="{BB962C8B-B14F-4D97-AF65-F5344CB8AC3E}">
        <p14:creationId xmlns:p14="http://schemas.microsoft.com/office/powerpoint/2010/main" val="89697356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E96B00E1-BB7D-47B0-8EBB-D9E52186B2D1}"/>
              </a:ext>
            </a:extLst>
          </p:cNvPr>
          <p:cNvSpPr>
            <a:spLocks noGrp="1"/>
          </p:cNvSpPr>
          <p:nvPr>
            <p:ph type="ctrTitle"/>
          </p:nvPr>
        </p:nvSpPr>
        <p:spPr/>
        <p:txBody>
          <a:bodyPr/>
          <a:lstStyle/>
          <a:p>
            <a:r>
              <a:rPr lang="en-US" dirty="0"/>
              <a:t>Books</a:t>
            </a:r>
          </a:p>
        </p:txBody>
      </p:sp>
      <p:sp>
        <p:nvSpPr>
          <p:cNvPr id="5" name="Subtitle 4">
            <a:extLst>
              <a:ext uri="{FF2B5EF4-FFF2-40B4-BE49-F238E27FC236}">
                <a16:creationId xmlns:a16="http://schemas.microsoft.com/office/drawing/2014/main" xmlns="" id="{DEBA4366-D47C-4CA4-8B50-03A8727A7E28}"/>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87988168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94087" y="1130603"/>
            <a:ext cx="3342442" cy="4596794"/>
          </a:xfrm>
        </p:spPr>
        <p:txBody>
          <a:bodyPr anchor="ctr">
            <a:normAutofit/>
          </a:bodyPr>
          <a:lstStyle/>
          <a:p>
            <a:r>
              <a:rPr lang="en-US" sz="3200" dirty="0">
                <a:solidFill>
                  <a:srgbClr val="EBEBEB"/>
                </a:solidFill>
              </a:rPr>
              <a:t>Print and Electronic Books</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044749" y="384431"/>
            <a:ext cx="6915431" cy="6228242"/>
          </a:xfrm>
        </p:spPr>
        <p:txBody>
          <a:bodyPr anchor="ctr">
            <a:normAutofit lnSpcReduction="10000"/>
          </a:bodyPr>
          <a:lstStyle/>
          <a:p>
            <a:pPr fontAlgn="base"/>
            <a:endParaRPr lang="en-US" dirty="0"/>
          </a:p>
          <a:p>
            <a:pPr marL="0" indent="0" fontAlgn="base">
              <a:buNone/>
            </a:pPr>
            <a:r>
              <a:rPr lang="en-US" b="1" dirty="0"/>
              <a:t>Electronic:</a:t>
            </a:r>
          </a:p>
          <a:p>
            <a:pPr fontAlgn="base"/>
            <a:r>
              <a:rPr lang="en-US" dirty="0"/>
              <a:t>Jackson, L. M. (2019). </a:t>
            </a:r>
            <a:r>
              <a:rPr lang="en-US" i="1" dirty="0"/>
              <a:t>The psychology of prejudice: </a:t>
            </a:r>
          </a:p>
          <a:p>
            <a:pPr marL="0" indent="0" fontAlgn="base">
              <a:buNone/>
            </a:pPr>
            <a:r>
              <a:rPr lang="en-US" i="1" dirty="0"/>
              <a:t>		From attitudes to social action</a:t>
            </a:r>
            <a:r>
              <a:rPr lang="en-US" dirty="0"/>
              <a:t> (2nd ed.). </a:t>
            </a:r>
          </a:p>
          <a:p>
            <a:pPr marL="0" indent="0" fontAlgn="base">
              <a:buNone/>
            </a:pPr>
            <a:r>
              <a:rPr lang="en-US" dirty="0"/>
              <a:t>		American Psychological Association. https://</a:t>
            </a:r>
          </a:p>
          <a:p>
            <a:pPr marL="0" indent="0" fontAlgn="base">
              <a:buNone/>
            </a:pPr>
            <a:r>
              <a:rPr lang="en-US" dirty="0"/>
              <a:t>		doi.org/10.1037/0000168-000 </a:t>
            </a:r>
          </a:p>
          <a:p>
            <a:pPr marL="0" indent="0" fontAlgn="base">
              <a:buNone/>
            </a:pPr>
            <a:r>
              <a:rPr lang="en-US" b="1" dirty="0"/>
              <a:t>Print:</a:t>
            </a:r>
          </a:p>
          <a:p>
            <a:pPr fontAlgn="base"/>
            <a:r>
              <a:rPr lang="en-US" dirty="0"/>
              <a:t>Sapolsky, R. M. (2017). </a:t>
            </a:r>
            <a:r>
              <a:rPr lang="en-US" i="1" dirty="0"/>
              <a:t>Behave: The biology of </a:t>
            </a:r>
          </a:p>
          <a:p>
            <a:pPr marL="457200" lvl="1" indent="0" fontAlgn="base">
              <a:buNone/>
            </a:pPr>
            <a:r>
              <a:rPr lang="en-US" i="1" dirty="0"/>
              <a:t>	humans at our best and worst</a:t>
            </a:r>
            <a:r>
              <a:rPr lang="en-US" dirty="0"/>
              <a:t>. Penguin Books.</a:t>
            </a:r>
          </a:p>
          <a:p>
            <a:pPr fontAlgn="t"/>
            <a:endParaRPr lang="en-US" b="1" i="1" dirty="0"/>
          </a:p>
          <a:p>
            <a:pPr marL="0" indent="0" fontAlgn="t">
              <a:buNone/>
            </a:pPr>
            <a:r>
              <a:rPr lang="en-US" b="1" i="1" dirty="0"/>
              <a:t>Parenthetical citations</a:t>
            </a:r>
            <a:r>
              <a:rPr lang="en-US" dirty="0"/>
              <a:t>:	</a:t>
            </a:r>
            <a:r>
              <a:rPr lang="en-US" dirty="0">
                <a:highlight>
                  <a:srgbClr val="FFFF00"/>
                </a:highlight>
              </a:rPr>
              <a:t>(Jackson, 2019)  </a:t>
            </a:r>
          </a:p>
          <a:p>
            <a:pPr marL="0" indent="0" fontAlgn="t">
              <a:buNone/>
            </a:pPr>
            <a:r>
              <a:rPr lang="en-US" dirty="0"/>
              <a:t>						</a:t>
            </a:r>
            <a:r>
              <a:rPr lang="en-US" dirty="0">
                <a:highlight>
                  <a:srgbClr val="FFFF00"/>
                </a:highlight>
              </a:rPr>
              <a:t>(Sapolsky, 2017) </a:t>
            </a:r>
          </a:p>
          <a:p>
            <a:pPr marL="0" indent="0" fontAlgn="t">
              <a:buNone/>
            </a:pPr>
            <a:r>
              <a:rPr lang="en-US" b="1" i="1" dirty="0"/>
              <a:t>Narrative citations</a:t>
            </a:r>
            <a:r>
              <a:rPr lang="en-US" dirty="0"/>
              <a:t>: </a:t>
            </a:r>
          </a:p>
          <a:p>
            <a:pPr marL="0" indent="0" fontAlgn="t">
              <a:buNone/>
            </a:pPr>
            <a:r>
              <a:rPr lang="en-US" dirty="0">
                <a:highlight>
                  <a:srgbClr val="FFFF00"/>
                </a:highlight>
              </a:rPr>
              <a:t>From the research of Jackson (2019) and Sapolsky (2017), a clear percentage of …………..</a:t>
            </a:r>
          </a:p>
          <a:p>
            <a:pPr lvl="1"/>
            <a:endParaRPr lang="en-US" sz="1800" dirty="0"/>
          </a:p>
          <a:p>
            <a:pPr marL="457200" lvl="1" indent="0">
              <a:buNone/>
            </a:pPr>
            <a:r>
              <a:rPr lang="en-US" sz="1800" dirty="0"/>
              <a:t>										</a:t>
            </a:r>
            <a:r>
              <a:rPr lang="en-US" sz="1800" b="1" dirty="0">
                <a:solidFill>
                  <a:srgbClr val="7030A0"/>
                </a:solidFill>
              </a:rPr>
              <a:t>APA (2020)</a:t>
            </a:r>
          </a:p>
        </p:txBody>
      </p:sp>
    </p:spTree>
    <p:extLst>
      <p:ext uri="{BB962C8B-B14F-4D97-AF65-F5344CB8AC3E}">
        <p14:creationId xmlns:p14="http://schemas.microsoft.com/office/powerpoint/2010/main" val="36957879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E96B00E1-BB7D-47B0-8EBB-D9E52186B2D1}"/>
              </a:ext>
            </a:extLst>
          </p:cNvPr>
          <p:cNvSpPr>
            <a:spLocks noGrp="1"/>
          </p:cNvSpPr>
          <p:nvPr>
            <p:ph type="ctrTitle"/>
          </p:nvPr>
        </p:nvSpPr>
        <p:spPr/>
        <p:txBody>
          <a:bodyPr/>
          <a:lstStyle/>
          <a:p>
            <a:r>
              <a:rPr lang="en-US" dirty="0"/>
              <a:t>Edited Books</a:t>
            </a:r>
          </a:p>
        </p:txBody>
      </p:sp>
      <p:sp>
        <p:nvSpPr>
          <p:cNvPr id="5" name="Subtitle 4">
            <a:extLst>
              <a:ext uri="{FF2B5EF4-FFF2-40B4-BE49-F238E27FC236}">
                <a16:creationId xmlns:a16="http://schemas.microsoft.com/office/drawing/2014/main" xmlns="" id="{DEBA4366-D47C-4CA4-8B50-03A8727A7E28}"/>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9048290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94087" y="1130603"/>
            <a:ext cx="3342442" cy="4596794"/>
          </a:xfrm>
        </p:spPr>
        <p:txBody>
          <a:bodyPr anchor="ctr">
            <a:normAutofit/>
          </a:bodyPr>
          <a:lstStyle/>
          <a:p>
            <a:r>
              <a:rPr lang="en-US" sz="3200" dirty="0">
                <a:solidFill>
                  <a:srgbClr val="EBEBEB"/>
                </a:solidFill>
              </a:rPr>
              <a:t>Whole Edited Book</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290076" y="437513"/>
            <a:ext cx="6901923" cy="5954325"/>
          </a:xfrm>
        </p:spPr>
        <p:txBody>
          <a:bodyPr anchor="ctr">
            <a:normAutofit fontScale="92500" lnSpcReduction="20000"/>
          </a:bodyPr>
          <a:lstStyle/>
          <a:p>
            <a:pPr fontAlgn="base"/>
            <a:endParaRPr lang="en-US" dirty="0"/>
          </a:p>
          <a:p>
            <a:pPr marL="0" indent="0" fontAlgn="base">
              <a:buNone/>
            </a:pPr>
            <a:r>
              <a:rPr lang="en-US" b="1" dirty="0"/>
              <a:t>Print: </a:t>
            </a:r>
          </a:p>
          <a:p>
            <a:pPr fontAlgn="base"/>
            <a:r>
              <a:rPr lang="en-US" dirty="0" err="1"/>
              <a:t>Kesharwani</a:t>
            </a:r>
            <a:r>
              <a:rPr lang="en-US" dirty="0"/>
              <a:t>, P. (Ed.). (2020). </a:t>
            </a:r>
            <a:r>
              <a:rPr lang="en-US" i="1" dirty="0"/>
              <a:t>Nanotechnology based </a:t>
            </a:r>
          </a:p>
          <a:p>
            <a:pPr marL="457200" lvl="1" indent="0" fontAlgn="base">
              <a:buNone/>
            </a:pPr>
            <a:r>
              <a:rPr lang="en-US" sz="1800" i="1" dirty="0"/>
              <a:t>	approaches for tuberculosis treatment</a:t>
            </a:r>
            <a:r>
              <a:rPr lang="en-US" sz="1800" dirty="0"/>
              <a:t>. Academic</a:t>
            </a:r>
          </a:p>
          <a:p>
            <a:pPr marL="457200" lvl="1" indent="0" fontAlgn="base">
              <a:buNone/>
            </a:pPr>
            <a:r>
              <a:rPr lang="en-US" sz="1800" dirty="0"/>
              <a:t>	Press. </a:t>
            </a:r>
          </a:p>
          <a:p>
            <a:pPr marL="457200" lvl="1" indent="0" fontAlgn="base">
              <a:buNone/>
            </a:pPr>
            <a:endParaRPr lang="en-US" sz="1800" dirty="0"/>
          </a:p>
          <a:p>
            <a:pPr marL="0" indent="0" fontAlgn="base">
              <a:buNone/>
            </a:pPr>
            <a:r>
              <a:rPr lang="en-US" b="1" dirty="0"/>
              <a:t>Electronic: </a:t>
            </a:r>
          </a:p>
          <a:p>
            <a:pPr fontAlgn="base"/>
            <a:r>
              <a:rPr lang="en-US" dirty="0"/>
              <a:t>Torino, G. C., Rivera, D. P., </a:t>
            </a:r>
            <a:r>
              <a:rPr lang="en-US" dirty="0" err="1"/>
              <a:t>Capodilupo</a:t>
            </a:r>
            <a:r>
              <a:rPr lang="en-US" dirty="0"/>
              <a:t>, C. M., Nadal, </a:t>
            </a:r>
          </a:p>
          <a:p>
            <a:pPr marL="0" indent="0" fontAlgn="base">
              <a:buNone/>
            </a:pPr>
            <a:r>
              <a:rPr lang="en-US" dirty="0"/>
              <a:t>		K. L., &amp; Sue, D. W. (Eds.). (2019). </a:t>
            </a:r>
            <a:r>
              <a:rPr lang="en-US" i="1" dirty="0"/>
              <a:t>Microaggression </a:t>
            </a:r>
          </a:p>
          <a:p>
            <a:pPr marL="0" indent="0" fontAlgn="base">
              <a:buNone/>
            </a:pPr>
            <a:r>
              <a:rPr lang="en-US" i="1" dirty="0"/>
              <a:t>		theory: Influence and implications</a:t>
            </a:r>
            <a:r>
              <a:rPr lang="en-US" dirty="0"/>
              <a:t>. John Wiley &amp; </a:t>
            </a:r>
          </a:p>
          <a:p>
            <a:pPr marL="0" indent="0" fontAlgn="base">
              <a:buNone/>
            </a:pPr>
            <a:r>
              <a:rPr lang="en-US" dirty="0"/>
              <a:t>		Sons. https://doi.org/10.1002/9781119466642</a:t>
            </a:r>
          </a:p>
          <a:p>
            <a:pPr marL="0" indent="0" fontAlgn="t">
              <a:buNone/>
            </a:pPr>
            <a:endParaRPr lang="en-US" b="1" i="1" dirty="0"/>
          </a:p>
          <a:p>
            <a:pPr marL="0" indent="0" fontAlgn="t">
              <a:buNone/>
            </a:pPr>
            <a:r>
              <a:rPr lang="en-US" b="1" i="1" dirty="0"/>
              <a:t>Parenthetical citations</a:t>
            </a:r>
            <a:r>
              <a:rPr lang="en-US" dirty="0"/>
              <a:t>: 	</a:t>
            </a:r>
            <a:r>
              <a:rPr lang="en-US" dirty="0">
                <a:highlight>
                  <a:srgbClr val="FFFF00"/>
                </a:highlight>
              </a:rPr>
              <a:t>(</a:t>
            </a:r>
            <a:r>
              <a:rPr lang="en-US" dirty="0" err="1">
                <a:highlight>
                  <a:srgbClr val="FFFF00"/>
                </a:highlight>
              </a:rPr>
              <a:t>Kesharwani</a:t>
            </a:r>
            <a:r>
              <a:rPr lang="en-US" dirty="0">
                <a:highlight>
                  <a:srgbClr val="FFFF00"/>
                </a:highlight>
              </a:rPr>
              <a:t>, 2020)</a:t>
            </a:r>
          </a:p>
          <a:p>
            <a:pPr marL="0" indent="0" fontAlgn="t">
              <a:buNone/>
            </a:pPr>
            <a:r>
              <a:rPr lang="en-US" dirty="0"/>
              <a:t>						</a:t>
            </a:r>
            <a:r>
              <a:rPr lang="en-US" dirty="0">
                <a:highlight>
                  <a:srgbClr val="FFFF00"/>
                </a:highlight>
              </a:rPr>
              <a:t>(Torino et al., 2019)</a:t>
            </a:r>
          </a:p>
          <a:p>
            <a:pPr marL="0" indent="0" fontAlgn="t">
              <a:buNone/>
            </a:pPr>
            <a:r>
              <a:rPr lang="en-US" b="1" i="1" dirty="0"/>
              <a:t>Narrative citations</a:t>
            </a:r>
            <a:r>
              <a:rPr lang="en-US" dirty="0"/>
              <a:t>: </a:t>
            </a:r>
          </a:p>
          <a:p>
            <a:pPr marL="0" indent="0" fontAlgn="t">
              <a:buNone/>
            </a:pPr>
            <a:r>
              <a:rPr lang="en-US" dirty="0">
                <a:highlight>
                  <a:srgbClr val="FFFF00"/>
                </a:highlight>
              </a:rPr>
              <a:t>According to </a:t>
            </a:r>
            <a:r>
              <a:rPr lang="en-US" dirty="0" err="1">
                <a:highlight>
                  <a:srgbClr val="FFFF00"/>
                </a:highlight>
              </a:rPr>
              <a:t>Kesharwani</a:t>
            </a:r>
            <a:r>
              <a:rPr lang="en-US" dirty="0">
                <a:highlight>
                  <a:srgbClr val="FFFF00"/>
                </a:highlight>
              </a:rPr>
              <a:t> (2020) and Torino et al. (2019), research reveals …………………….</a:t>
            </a:r>
          </a:p>
          <a:p>
            <a:pPr marL="0" indent="0" fontAlgn="t">
              <a:buNone/>
            </a:pPr>
            <a:r>
              <a:rPr lang="en-US" dirty="0"/>
              <a:t>											 </a:t>
            </a:r>
            <a:r>
              <a:rPr lang="en-US" b="1" dirty="0">
                <a:solidFill>
                  <a:srgbClr val="7030A0"/>
                </a:solidFill>
              </a:rPr>
              <a:t>APA (2020)</a:t>
            </a:r>
          </a:p>
          <a:p>
            <a:pPr lvl="1"/>
            <a:endParaRPr lang="en-US" sz="1800" dirty="0"/>
          </a:p>
        </p:txBody>
      </p:sp>
    </p:spTree>
    <p:extLst>
      <p:ext uri="{BB962C8B-B14F-4D97-AF65-F5344CB8AC3E}">
        <p14:creationId xmlns:p14="http://schemas.microsoft.com/office/powerpoint/2010/main" val="75589961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94087" y="1130603"/>
            <a:ext cx="3342442" cy="4596794"/>
          </a:xfrm>
        </p:spPr>
        <p:txBody>
          <a:bodyPr anchor="ctr">
            <a:normAutofit/>
          </a:bodyPr>
          <a:lstStyle/>
          <a:p>
            <a:r>
              <a:rPr lang="en-US" sz="3200" dirty="0">
                <a:solidFill>
                  <a:srgbClr val="EBEBEB"/>
                </a:solidFill>
              </a:rPr>
              <a:t>Several Volumes of a Multi-Volume Work</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290076" y="437513"/>
            <a:ext cx="6901923" cy="6418899"/>
          </a:xfrm>
        </p:spPr>
        <p:txBody>
          <a:bodyPr anchor="ctr">
            <a:normAutofit/>
          </a:bodyPr>
          <a:lstStyle/>
          <a:p>
            <a:pPr fontAlgn="base"/>
            <a:r>
              <a:rPr lang="en-US" dirty="0"/>
              <a:t>Harris, K. R., Graham, S., &amp; </a:t>
            </a:r>
            <a:r>
              <a:rPr lang="en-US" dirty="0" err="1"/>
              <a:t>Urdan</a:t>
            </a:r>
            <a:r>
              <a:rPr lang="en-US" dirty="0"/>
              <a:t> T. (Eds.). (2012). </a:t>
            </a:r>
            <a:r>
              <a:rPr lang="en-US" i="1" dirty="0"/>
              <a:t>APA </a:t>
            </a:r>
          </a:p>
          <a:p>
            <a:pPr marL="0" indent="0" fontAlgn="base">
              <a:buNone/>
            </a:pPr>
            <a:r>
              <a:rPr lang="en-US" i="1" dirty="0"/>
              <a:t>		educational psychology handbook</a:t>
            </a:r>
            <a:r>
              <a:rPr lang="en-US" dirty="0"/>
              <a:t> (Vols. 1–3). </a:t>
            </a:r>
          </a:p>
          <a:p>
            <a:pPr marL="0" indent="0" fontAlgn="base">
              <a:buNone/>
            </a:pPr>
            <a:r>
              <a:rPr lang="en-US" dirty="0"/>
              <a:t>		American Psychological Association. </a:t>
            </a:r>
          </a:p>
          <a:p>
            <a:pPr marL="0" indent="0" fontAlgn="t">
              <a:buNone/>
            </a:pPr>
            <a:endParaRPr lang="en-US" b="1" i="1" dirty="0"/>
          </a:p>
          <a:p>
            <a:pPr marL="0" indent="0" fontAlgn="t">
              <a:buNone/>
            </a:pPr>
            <a:r>
              <a:rPr lang="en-US" b="1" i="1" dirty="0"/>
              <a:t>Parenthetical citation</a:t>
            </a:r>
            <a:r>
              <a:rPr lang="en-US" dirty="0"/>
              <a:t>: </a:t>
            </a:r>
            <a:r>
              <a:rPr lang="en-US" dirty="0">
                <a:highlight>
                  <a:srgbClr val="FFFF00"/>
                </a:highlight>
              </a:rPr>
              <a:t>(Harris et al., 2012) </a:t>
            </a:r>
          </a:p>
          <a:p>
            <a:pPr marL="0" indent="0" fontAlgn="t">
              <a:buNone/>
            </a:pPr>
            <a:endParaRPr lang="en-US" b="1" i="1" dirty="0"/>
          </a:p>
          <a:p>
            <a:pPr marL="0" indent="0" fontAlgn="t">
              <a:buNone/>
            </a:pPr>
            <a:r>
              <a:rPr lang="en-US" b="1" i="1" dirty="0"/>
              <a:t>Narrative citation</a:t>
            </a:r>
            <a:r>
              <a:rPr lang="en-US" dirty="0"/>
              <a:t>: </a:t>
            </a:r>
            <a:r>
              <a:rPr lang="en-US" dirty="0">
                <a:highlight>
                  <a:srgbClr val="FFFF00"/>
                </a:highlight>
              </a:rPr>
              <a:t>Harris et al. (2012) declare that the ………………………………………………….</a:t>
            </a:r>
            <a:endParaRPr lang="en-US" sz="1800" dirty="0"/>
          </a:p>
          <a:p>
            <a:pPr lvl="1"/>
            <a:endParaRPr lang="en-US" sz="1800" dirty="0"/>
          </a:p>
          <a:p>
            <a:pPr marL="457200" lvl="1" indent="0">
              <a:buNone/>
            </a:pPr>
            <a:endParaRPr lang="en-US" sz="1800" dirty="0"/>
          </a:p>
          <a:p>
            <a:pPr marL="457200" lvl="1" indent="0">
              <a:buNone/>
            </a:pPr>
            <a:r>
              <a:rPr lang="en-US" sz="1800" dirty="0"/>
              <a:t>										</a:t>
            </a:r>
            <a:r>
              <a:rPr lang="en-US" sz="1800" b="1" dirty="0">
                <a:solidFill>
                  <a:srgbClr val="7030A0"/>
                </a:solidFill>
              </a:rPr>
              <a:t> APA (2020)</a:t>
            </a:r>
            <a:endParaRPr lang="en-US" sz="1800" dirty="0"/>
          </a:p>
        </p:txBody>
      </p:sp>
    </p:spTree>
    <p:extLst>
      <p:ext uri="{BB962C8B-B14F-4D97-AF65-F5344CB8AC3E}">
        <p14:creationId xmlns:p14="http://schemas.microsoft.com/office/powerpoint/2010/main" val="294721056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94087" y="1130603"/>
            <a:ext cx="3342442" cy="4596794"/>
          </a:xfrm>
        </p:spPr>
        <p:txBody>
          <a:bodyPr anchor="ctr">
            <a:normAutofit/>
          </a:bodyPr>
          <a:lstStyle/>
          <a:p>
            <a:r>
              <a:rPr lang="en-US" sz="3200" dirty="0">
                <a:solidFill>
                  <a:srgbClr val="EBEBEB"/>
                </a:solidFill>
              </a:rPr>
              <a:t>Chapter in an Edited Book</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290077" y="437513"/>
            <a:ext cx="6478588" cy="5954325"/>
          </a:xfrm>
        </p:spPr>
        <p:txBody>
          <a:bodyPr anchor="ctr">
            <a:normAutofit fontScale="92500" lnSpcReduction="10000"/>
          </a:bodyPr>
          <a:lstStyle/>
          <a:p>
            <a:pPr fontAlgn="base"/>
            <a:r>
              <a:rPr lang="en-US" dirty="0"/>
              <a:t>Aron, L., </a:t>
            </a:r>
            <a:r>
              <a:rPr lang="en-US" dirty="0" err="1"/>
              <a:t>Botella</a:t>
            </a:r>
            <a:r>
              <a:rPr lang="en-US" dirty="0"/>
              <a:t>, M., &amp; </a:t>
            </a:r>
            <a:r>
              <a:rPr lang="en-US" dirty="0" err="1"/>
              <a:t>Lubart</a:t>
            </a:r>
            <a:r>
              <a:rPr lang="en-US" dirty="0"/>
              <a:t>, T. (2019). Culinary arts: </a:t>
            </a:r>
          </a:p>
          <a:p>
            <a:pPr marL="0" indent="0" fontAlgn="base">
              <a:buNone/>
            </a:pPr>
            <a:r>
              <a:rPr lang="en-US" dirty="0"/>
              <a:t>		Talent and their development. In R. F. </a:t>
            </a:r>
            <a:r>
              <a:rPr lang="en-US" dirty="0" err="1"/>
              <a:t>Subotnik</a:t>
            </a:r>
            <a:r>
              <a:rPr lang="en-US" dirty="0"/>
              <a:t>, </a:t>
            </a:r>
          </a:p>
          <a:p>
            <a:pPr marL="0" indent="0" fontAlgn="base">
              <a:buNone/>
            </a:pPr>
            <a:r>
              <a:rPr lang="en-US" dirty="0"/>
              <a:t>		P. Olszewski-</a:t>
            </a:r>
            <a:r>
              <a:rPr lang="en-US" dirty="0" err="1"/>
              <a:t>Kubilius</a:t>
            </a:r>
            <a:r>
              <a:rPr lang="en-US" dirty="0"/>
              <a:t>, &amp; F. C. Worrell (Eds.), </a:t>
            </a:r>
            <a:r>
              <a:rPr lang="en-US" i="1" dirty="0"/>
              <a:t>The </a:t>
            </a:r>
          </a:p>
          <a:p>
            <a:pPr marL="0" indent="0" fontAlgn="base">
              <a:buNone/>
            </a:pPr>
            <a:r>
              <a:rPr lang="en-US" i="1" dirty="0"/>
              <a:t>		psychology of high performance: Developing </a:t>
            </a:r>
          </a:p>
          <a:p>
            <a:pPr marL="0" indent="0" fontAlgn="base">
              <a:buNone/>
            </a:pPr>
            <a:r>
              <a:rPr lang="en-US" i="1" dirty="0"/>
              <a:t>		human potential into domain-specific </a:t>
            </a:r>
          </a:p>
          <a:p>
            <a:pPr marL="0" indent="0" fontAlgn="base">
              <a:buNone/>
            </a:pPr>
            <a:r>
              <a:rPr lang="en-US" i="1" dirty="0"/>
              <a:t>		talent</a:t>
            </a:r>
            <a:r>
              <a:rPr lang="en-US" dirty="0"/>
              <a:t> (pp. 345–359). American Psychological </a:t>
            </a:r>
          </a:p>
          <a:p>
            <a:pPr marL="0" indent="0" fontAlgn="base">
              <a:buNone/>
            </a:pPr>
            <a:r>
              <a:rPr lang="en-US" dirty="0"/>
              <a:t>		Association. https://doi.org/10.1037/</a:t>
            </a:r>
          </a:p>
          <a:p>
            <a:pPr marL="0" indent="0" fontAlgn="base">
              <a:buNone/>
            </a:pPr>
            <a:r>
              <a:rPr lang="en-US" dirty="0"/>
              <a:t>		0000120-016 </a:t>
            </a:r>
          </a:p>
          <a:p>
            <a:pPr fontAlgn="base"/>
            <a:r>
              <a:rPr lang="en-US" dirty="0"/>
              <a:t>Dillard, J. P. (2020). Currents in the study of </a:t>
            </a:r>
          </a:p>
          <a:p>
            <a:pPr marL="0" indent="0" fontAlgn="base">
              <a:buNone/>
            </a:pPr>
            <a:r>
              <a:rPr lang="en-US" dirty="0"/>
              <a:t>		persuasion. In M. B. Oliver, A. A. Raney, &amp; J. </a:t>
            </a:r>
          </a:p>
          <a:p>
            <a:pPr marL="0" indent="0" fontAlgn="base">
              <a:buNone/>
            </a:pPr>
            <a:r>
              <a:rPr lang="en-US" dirty="0"/>
              <a:t>		Bryant (Eds.), </a:t>
            </a:r>
            <a:r>
              <a:rPr lang="en-US" i="1" dirty="0"/>
              <a:t>Media effects: Advances in theory </a:t>
            </a:r>
          </a:p>
          <a:p>
            <a:pPr marL="0" indent="0" fontAlgn="base">
              <a:buNone/>
            </a:pPr>
            <a:r>
              <a:rPr lang="en-US" i="1" dirty="0"/>
              <a:t>		and research</a:t>
            </a:r>
            <a:r>
              <a:rPr lang="en-US" dirty="0"/>
              <a:t> (4th ed., pp. 115–129). Routledge.</a:t>
            </a:r>
          </a:p>
          <a:p>
            <a:pPr fontAlgn="t"/>
            <a:endParaRPr lang="en-US" b="1" i="1" dirty="0"/>
          </a:p>
          <a:p>
            <a:pPr marL="0" indent="0" fontAlgn="t">
              <a:buNone/>
            </a:pPr>
            <a:r>
              <a:rPr lang="en-US" b="1" i="1" dirty="0"/>
              <a:t>Parenthetical citations</a:t>
            </a:r>
            <a:r>
              <a:rPr lang="en-US" dirty="0"/>
              <a:t>: </a:t>
            </a:r>
            <a:r>
              <a:rPr lang="en-US" dirty="0">
                <a:highlight>
                  <a:srgbClr val="FFFF00"/>
                </a:highlight>
              </a:rPr>
              <a:t>(Aron et al., 2019)</a:t>
            </a:r>
            <a:r>
              <a:rPr lang="en-US" dirty="0"/>
              <a:t> </a:t>
            </a:r>
          </a:p>
          <a:p>
            <a:pPr marL="0" indent="0" fontAlgn="t">
              <a:buNone/>
            </a:pPr>
            <a:r>
              <a:rPr lang="en-US" dirty="0"/>
              <a:t>				           </a:t>
            </a:r>
            <a:r>
              <a:rPr lang="en-US" dirty="0">
                <a:highlight>
                  <a:srgbClr val="FFFF00"/>
                </a:highlight>
              </a:rPr>
              <a:t>(Aron et al., 2019; Dillard, 2020) </a:t>
            </a:r>
          </a:p>
          <a:p>
            <a:pPr marL="0" indent="0" fontAlgn="t">
              <a:buNone/>
            </a:pPr>
            <a:r>
              <a:rPr lang="en-US" b="1" i="1" dirty="0"/>
              <a:t>Narrative citations</a:t>
            </a:r>
            <a:r>
              <a:rPr lang="en-US" dirty="0"/>
              <a:t>: </a:t>
            </a:r>
            <a:r>
              <a:rPr lang="en-US" dirty="0">
                <a:highlight>
                  <a:srgbClr val="FFFF00"/>
                </a:highlight>
              </a:rPr>
              <a:t>Aron et al. (2019) and Dillard (2020)</a:t>
            </a:r>
          </a:p>
          <a:p>
            <a:pPr marL="457200" lvl="1" indent="0">
              <a:buNone/>
            </a:pPr>
            <a:endParaRPr lang="en-US" sz="1800" dirty="0"/>
          </a:p>
        </p:txBody>
      </p:sp>
      <p:sp>
        <p:nvSpPr>
          <p:cNvPr id="9" name="Rectangle 8">
            <a:extLst>
              <a:ext uri="{FF2B5EF4-FFF2-40B4-BE49-F238E27FC236}">
                <a16:creationId xmlns:a16="http://schemas.microsoft.com/office/drawing/2014/main" xmlns="" id="{738AA6B8-B3B8-4AE3-9134-6BAFDE6CB175}"/>
              </a:ext>
            </a:extLst>
          </p:cNvPr>
          <p:cNvSpPr/>
          <p:nvPr/>
        </p:nvSpPr>
        <p:spPr>
          <a:xfrm>
            <a:off x="10277602" y="6336001"/>
            <a:ext cx="1417376" cy="369332"/>
          </a:xfrm>
          <a:prstGeom prst="rect">
            <a:avLst/>
          </a:prstGeom>
        </p:spPr>
        <p:txBody>
          <a:bodyPr wrap="none">
            <a:spAutoFit/>
          </a:bodyPr>
          <a:lstStyle/>
          <a:p>
            <a:r>
              <a:rPr lang="en-US" b="1" dirty="0">
                <a:solidFill>
                  <a:srgbClr val="7030A0"/>
                </a:solidFill>
              </a:rPr>
              <a:t>APA (2020)</a:t>
            </a:r>
            <a:endParaRPr lang="en-US" dirty="0"/>
          </a:p>
        </p:txBody>
      </p:sp>
    </p:spTree>
    <p:extLst>
      <p:ext uri="{BB962C8B-B14F-4D97-AF65-F5344CB8AC3E}">
        <p14:creationId xmlns:p14="http://schemas.microsoft.com/office/powerpoint/2010/main" val="311144851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E96B00E1-BB7D-47B0-8EBB-D9E52186B2D1}"/>
              </a:ext>
            </a:extLst>
          </p:cNvPr>
          <p:cNvSpPr>
            <a:spLocks noGrp="1"/>
          </p:cNvSpPr>
          <p:nvPr>
            <p:ph type="ctrTitle"/>
          </p:nvPr>
        </p:nvSpPr>
        <p:spPr/>
        <p:txBody>
          <a:bodyPr/>
          <a:lstStyle/>
          <a:p>
            <a:r>
              <a:rPr lang="en-US" dirty="0"/>
              <a:t>Journals</a:t>
            </a:r>
          </a:p>
        </p:txBody>
      </p:sp>
      <p:sp>
        <p:nvSpPr>
          <p:cNvPr id="5" name="Subtitle 4">
            <a:extLst>
              <a:ext uri="{FF2B5EF4-FFF2-40B4-BE49-F238E27FC236}">
                <a16:creationId xmlns:a16="http://schemas.microsoft.com/office/drawing/2014/main" xmlns="" id="{DEBA4366-D47C-4CA4-8B50-03A8727A7E28}"/>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90905758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28768" y="1116278"/>
            <a:ext cx="3342442" cy="4596794"/>
          </a:xfrm>
        </p:spPr>
        <p:txBody>
          <a:bodyPr anchor="ctr">
            <a:normAutofit/>
          </a:bodyPr>
          <a:lstStyle/>
          <a:p>
            <a:r>
              <a:rPr lang="en-US" sz="3200" dirty="0">
                <a:solidFill>
                  <a:srgbClr val="EBEBEB"/>
                </a:solidFill>
              </a:rPr>
              <a:t>Journal Article</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290076" y="437513"/>
            <a:ext cx="6901923" cy="5954325"/>
          </a:xfrm>
        </p:spPr>
        <p:txBody>
          <a:bodyPr anchor="ctr">
            <a:normAutofit/>
          </a:bodyPr>
          <a:lstStyle/>
          <a:p>
            <a:pPr fontAlgn="base"/>
            <a:r>
              <a:rPr lang="en-US" dirty="0"/>
              <a:t>Grady, J. S., Her, M., Moreno, G., Perez, C., &amp; </a:t>
            </a:r>
            <a:r>
              <a:rPr lang="en-US" dirty="0" err="1"/>
              <a:t>Yelinek</a:t>
            </a:r>
            <a:r>
              <a:rPr lang="en-US" dirty="0"/>
              <a:t>, J. </a:t>
            </a:r>
          </a:p>
          <a:p>
            <a:pPr marL="0" indent="0" fontAlgn="base">
              <a:buNone/>
            </a:pPr>
            <a:r>
              <a:rPr lang="en-US" dirty="0"/>
              <a:t>		(2019). Emotions in storybooks: A comparison of </a:t>
            </a:r>
          </a:p>
          <a:p>
            <a:pPr marL="0" indent="0" fontAlgn="base">
              <a:buNone/>
            </a:pPr>
            <a:r>
              <a:rPr lang="en-US" dirty="0"/>
              <a:t>		storybooks that represent ethnic and racial groups </a:t>
            </a:r>
          </a:p>
          <a:p>
            <a:pPr marL="0" indent="0" fontAlgn="base">
              <a:buNone/>
            </a:pPr>
            <a:r>
              <a:rPr lang="en-US" dirty="0"/>
              <a:t>		in the United States. </a:t>
            </a:r>
            <a:r>
              <a:rPr lang="en-US" i="1" dirty="0"/>
              <a:t>Psychology of Popular Media </a:t>
            </a:r>
          </a:p>
          <a:p>
            <a:pPr marL="0" indent="0" fontAlgn="base">
              <a:buNone/>
            </a:pPr>
            <a:r>
              <a:rPr lang="en-US" i="1" dirty="0"/>
              <a:t>		Culture</a:t>
            </a:r>
            <a:r>
              <a:rPr lang="en-US" dirty="0"/>
              <a:t>, </a:t>
            </a:r>
            <a:r>
              <a:rPr lang="en-US" i="1" dirty="0"/>
              <a:t>8</a:t>
            </a:r>
            <a:r>
              <a:rPr lang="en-US" dirty="0"/>
              <a:t>(3), 207–217. https://doi.org/10.1037/</a:t>
            </a:r>
          </a:p>
          <a:p>
            <a:pPr marL="0" indent="0" fontAlgn="base">
              <a:buNone/>
            </a:pPr>
            <a:r>
              <a:rPr lang="en-US" dirty="0"/>
              <a:t>		ppm0000185</a:t>
            </a:r>
          </a:p>
          <a:p>
            <a:pPr marL="0" indent="0" fontAlgn="base">
              <a:buNone/>
            </a:pPr>
            <a:endParaRPr lang="en-US" dirty="0"/>
          </a:p>
          <a:p>
            <a:pPr marL="0" indent="0" fontAlgn="t">
              <a:buNone/>
            </a:pPr>
            <a:r>
              <a:rPr lang="en-US" b="1" i="1" dirty="0"/>
              <a:t>Parenthetical citation</a:t>
            </a:r>
            <a:r>
              <a:rPr lang="en-US" dirty="0"/>
              <a:t>: </a:t>
            </a:r>
            <a:r>
              <a:rPr lang="en-US" dirty="0">
                <a:highlight>
                  <a:srgbClr val="FFFF00"/>
                </a:highlight>
              </a:rPr>
              <a:t>(Grady et al., 2019) </a:t>
            </a:r>
          </a:p>
          <a:p>
            <a:pPr fontAlgn="t"/>
            <a:endParaRPr lang="en-US" b="1" i="1" dirty="0"/>
          </a:p>
          <a:p>
            <a:pPr marL="0" indent="0" fontAlgn="t">
              <a:buNone/>
            </a:pPr>
            <a:r>
              <a:rPr lang="en-US" b="1" i="1" dirty="0"/>
              <a:t>Narrative citation</a:t>
            </a:r>
            <a:r>
              <a:rPr lang="en-US" dirty="0"/>
              <a:t>:   </a:t>
            </a:r>
            <a:r>
              <a:rPr lang="en-US" dirty="0">
                <a:highlight>
                  <a:srgbClr val="FFFF00"/>
                </a:highlight>
              </a:rPr>
              <a:t>Grady et al. (2019)</a:t>
            </a:r>
          </a:p>
          <a:p>
            <a:pPr fontAlgn="base"/>
            <a:endParaRPr lang="en-US" sz="1800" dirty="0">
              <a:highlight>
                <a:srgbClr val="FFFF00"/>
              </a:highlight>
            </a:endParaRPr>
          </a:p>
        </p:txBody>
      </p:sp>
      <p:sp>
        <p:nvSpPr>
          <p:cNvPr id="9" name="Rectangle 8">
            <a:extLst>
              <a:ext uri="{FF2B5EF4-FFF2-40B4-BE49-F238E27FC236}">
                <a16:creationId xmlns:a16="http://schemas.microsoft.com/office/drawing/2014/main" xmlns="" id="{7B2BE8E1-4777-4CCC-BDCA-4003FDDC24B2}"/>
              </a:ext>
            </a:extLst>
          </p:cNvPr>
          <p:cNvSpPr/>
          <p:nvPr/>
        </p:nvSpPr>
        <p:spPr>
          <a:xfrm>
            <a:off x="10277602" y="6336001"/>
            <a:ext cx="1417376" cy="369332"/>
          </a:xfrm>
          <a:prstGeom prst="rect">
            <a:avLst/>
          </a:prstGeom>
        </p:spPr>
        <p:txBody>
          <a:bodyPr wrap="none">
            <a:spAutoFit/>
          </a:bodyPr>
          <a:lstStyle/>
          <a:p>
            <a:r>
              <a:rPr lang="en-US" b="1" dirty="0">
                <a:solidFill>
                  <a:srgbClr val="7030A0"/>
                </a:solidFill>
              </a:rPr>
              <a:t>APA (2020)</a:t>
            </a:r>
            <a:endParaRPr lang="en-US" dirty="0"/>
          </a:p>
        </p:txBody>
      </p:sp>
    </p:spTree>
    <p:extLst>
      <p:ext uri="{BB962C8B-B14F-4D97-AF65-F5344CB8AC3E}">
        <p14:creationId xmlns:p14="http://schemas.microsoft.com/office/powerpoint/2010/main" val="344659144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28768" y="1116278"/>
            <a:ext cx="3342442" cy="4596794"/>
          </a:xfrm>
        </p:spPr>
        <p:txBody>
          <a:bodyPr anchor="ctr">
            <a:normAutofit/>
          </a:bodyPr>
          <a:lstStyle/>
          <a:p>
            <a:r>
              <a:rPr lang="en-US" sz="3200" dirty="0">
                <a:solidFill>
                  <a:srgbClr val="EBEBEB"/>
                </a:solidFill>
              </a:rPr>
              <a:t>Journal Article with an Article Number</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290076" y="437513"/>
            <a:ext cx="6901923" cy="5954325"/>
          </a:xfrm>
        </p:spPr>
        <p:txBody>
          <a:bodyPr anchor="ctr">
            <a:normAutofit/>
          </a:bodyPr>
          <a:lstStyle/>
          <a:p>
            <a:pPr fontAlgn="base"/>
            <a:r>
              <a:rPr lang="en-US" dirty="0" err="1"/>
              <a:t>Jerrentrup</a:t>
            </a:r>
            <a:r>
              <a:rPr lang="en-US" dirty="0"/>
              <a:t>, A., Mueller, T., </a:t>
            </a:r>
            <a:r>
              <a:rPr lang="en-US" dirty="0" err="1"/>
              <a:t>Glowalla</a:t>
            </a:r>
            <a:r>
              <a:rPr lang="en-US" dirty="0"/>
              <a:t>, U., Herder, M., </a:t>
            </a:r>
          </a:p>
          <a:p>
            <a:pPr marL="0" indent="0" fontAlgn="base">
              <a:buNone/>
            </a:pPr>
            <a:r>
              <a:rPr lang="en-US" dirty="0"/>
              <a:t>		</a:t>
            </a:r>
            <a:r>
              <a:rPr lang="en-US" dirty="0" err="1"/>
              <a:t>Henrichs</a:t>
            </a:r>
            <a:r>
              <a:rPr lang="en-US" dirty="0"/>
              <a:t>, N., Neubauer, A., &amp; Schaefer, J. R. (2018). </a:t>
            </a:r>
          </a:p>
          <a:p>
            <a:pPr marL="0" indent="0" fontAlgn="base">
              <a:buNone/>
            </a:pPr>
            <a:r>
              <a:rPr lang="en-US" dirty="0"/>
              <a:t>		Teaching medicine with the help of “Dr. House.”</a:t>
            </a:r>
          </a:p>
          <a:p>
            <a:pPr marL="0" indent="0" fontAlgn="base">
              <a:buNone/>
            </a:pPr>
            <a:r>
              <a:rPr lang="en-US" dirty="0"/>
              <a:t>		</a:t>
            </a:r>
            <a:r>
              <a:rPr lang="en-US" i="1" dirty="0" err="1"/>
              <a:t>PLoS</a:t>
            </a:r>
            <a:r>
              <a:rPr lang="en-US" i="1" dirty="0"/>
              <a:t> ONE</a:t>
            </a:r>
            <a:r>
              <a:rPr lang="en-US" dirty="0"/>
              <a:t>, </a:t>
            </a:r>
            <a:r>
              <a:rPr lang="en-US" i="1" dirty="0"/>
              <a:t>13</a:t>
            </a:r>
            <a:r>
              <a:rPr lang="en-US" dirty="0"/>
              <a:t>(3), Article e0193972. https://doi.org/ </a:t>
            </a:r>
          </a:p>
          <a:p>
            <a:pPr marL="0" indent="0" fontAlgn="base">
              <a:buNone/>
            </a:pPr>
            <a:r>
              <a:rPr lang="en-US" dirty="0"/>
              <a:t>		10.1371/journal.pone.0193972</a:t>
            </a:r>
          </a:p>
          <a:p>
            <a:pPr marL="0" indent="0" fontAlgn="t">
              <a:buNone/>
            </a:pPr>
            <a:endParaRPr lang="en-US" b="1" i="1" dirty="0"/>
          </a:p>
          <a:p>
            <a:pPr marL="0" indent="0" fontAlgn="t">
              <a:buNone/>
            </a:pPr>
            <a:r>
              <a:rPr lang="en-US" b="1" i="1" dirty="0"/>
              <a:t>Parenthetical citation</a:t>
            </a:r>
            <a:r>
              <a:rPr lang="en-US" dirty="0"/>
              <a:t>: </a:t>
            </a:r>
            <a:r>
              <a:rPr lang="en-US" dirty="0">
                <a:highlight>
                  <a:srgbClr val="FFFF00"/>
                </a:highlight>
              </a:rPr>
              <a:t>(</a:t>
            </a:r>
            <a:r>
              <a:rPr lang="en-US" dirty="0" err="1">
                <a:highlight>
                  <a:srgbClr val="FFFF00"/>
                </a:highlight>
              </a:rPr>
              <a:t>Jerrentrup</a:t>
            </a:r>
            <a:r>
              <a:rPr lang="en-US" dirty="0">
                <a:highlight>
                  <a:srgbClr val="FFFF00"/>
                </a:highlight>
              </a:rPr>
              <a:t> et al., 2018)</a:t>
            </a:r>
          </a:p>
          <a:p>
            <a:pPr marL="0" indent="0" fontAlgn="t">
              <a:buNone/>
            </a:pPr>
            <a:r>
              <a:rPr lang="en-US" b="1" i="1" dirty="0"/>
              <a:t>Narrative citation</a:t>
            </a:r>
            <a:r>
              <a:rPr lang="en-US" dirty="0"/>
              <a:t>: </a:t>
            </a:r>
            <a:r>
              <a:rPr lang="en-US" dirty="0" err="1">
                <a:highlight>
                  <a:srgbClr val="FFFF00"/>
                </a:highlight>
              </a:rPr>
              <a:t>Jerrentrup</a:t>
            </a:r>
            <a:r>
              <a:rPr lang="en-US" dirty="0">
                <a:highlight>
                  <a:srgbClr val="FFFF00"/>
                </a:highlight>
              </a:rPr>
              <a:t> et al. (2018)</a:t>
            </a:r>
          </a:p>
          <a:p>
            <a:pPr fontAlgn="base"/>
            <a:endParaRPr lang="en-US" sz="1800" dirty="0">
              <a:highlight>
                <a:srgbClr val="FFFF00"/>
              </a:highlight>
            </a:endParaRPr>
          </a:p>
        </p:txBody>
      </p:sp>
      <p:sp>
        <p:nvSpPr>
          <p:cNvPr id="9" name="Rectangle 8">
            <a:extLst>
              <a:ext uri="{FF2B5EF4-FFF2-40B4-BE49-F238E27FC236}">
                <a16:creationId xmlns:a16="http://schemas.microsoft.com/office/drawing/2014/main" xmlns="" id="{E6B23DC5-A10E-4AB3-930B-B6DFA442CD3A}"/>
              </a:ext>
            </a:extLst>
          </p:cNvPr>
          <p:cNvSpPr/>
          <p:nvPr/>
        </p:nvSpPr>
        <p:spPr>
          <a:xfrm>
            <a:off x="10277602" y="6336001"/>
            <a:ext cx="1417376" cy="369332"/>
          </a:xfrm>
          <a:prstGeom prst="rect">
            <a:avLst/>
          </a:prstGeom>
        </p:spPr>
        <p:txBody>
          <a:bodyPr wrap="none">
            <a:spAutoFit/>
          </a:bodyPr>
          <a:lstStyle/>
          <a:p>
            <a:r>
              <a:rPr lang="en-US" b="1" dirty="0">
                <a:solidFill>
                  <a:srgbClr val="7030A0"/>
                </a:solidFill>
              </a:rPr>
              <a:t>APA (2020)</a:t>
            </a:r>
            <a:endParaRPr lang="en-US" dirty="0"/>
          </a:p>
        </p:txBody>
      </p:sp>
    </p:spTree>
    <p:extLst>
      <p:ext uri="{BB962C8B-B14F-4D97-AF65-F5344CB8AC3E}">
        <p14:creationId xmlns:p14="http://schemas.microsoft.com/office/powerpoint/2010/main" val="150951193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28768" y="1116278"/>
            <a:ext cx="3342442" cy="4596794"/>
          </a:xfrm>
        </p:spPr>
        <p:txBody>
          <a:bodyPr anchor="ctr">
            <a:normAutofit/>
          </a:bodyPr>
          <a:lstStyle/>
          <a:p>
            <a:r>
              <a:rPr lang="en-US" sz="3200" dirty="0">
                <a:solidFill>
                  <a:srgbClr val="EBEBEB"/>
                </a:solidFill>
              </a:rPr>
              <a:t>Journal Article with Missing information</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290076" y="437513"/>
            <a:ext cx="6901923" cy="6141707"/>
          </a:xfrm>
        </p:spPr>
        <p:txBody>
          <a:bodyPr anchor="ctr">
            <a:normAutofit fontScale="92500" lnSpcReduction="10000"/>
          </a:bodyPr>
          <a:lstStyle/>
          <a:p>
            <a:pPr marL="0" indent="0" fontAlgn="base">
              <a:buNone/>
            </a:pPr>
            <a:r>
              <a:rPr lang="en-US" b="1" dirty="0"/>
              <a:t>Missing volume number</a:t>
            </a:r>
            <a:endParaRPr lang="en-US" dirty="0"/>
          </a:p>
          <a:p>
            <a:pPr fontAlgn="base"/>
            <a:r>
              <a:rPr lang="en-US" dirty="0" err="1"/>
              <a:t>Stegmeir</a:t>
            </a:r>
            <a:r>
              <a:rPr lang="en-US" dirty="0"/>
              <a:t>, M. (2016). Climate change: New discipline </a:t>
            </a:r>
          </a:p>
          <a:p>
            <a:pPr marL="0" indent="0" fontAlgn="base">
              <a:buNone/>
            </a:pPr>
            <a:r>
              <a:rPr lang="en-US" dirty="0"/>
              <a:t>		practices promote college access. </a:t>
            </a:r>
            <a:r>
              <a:rPr lang="en-US" i="1" dirty="0"/>
              <a:t>The Journal of </a:t>
            </a:r>
          </a:p>
          <a:p>
            <a:pPr marL="0" indent="0" fontAlgn="base">
              <a:buNone/>
            </a:pPr>
            <a:r>
              <a:rPr lang="en-US" i="1" dirty="0"/>
              <a:t>		College Admission</a:t>
            </a:r>
            <a:r>
              <a:rPr lang="en-US" dirty="0"/>
              <a:t>, (231), 44-47. https://www. </a:t>
            </a:r>
          </a:p>
          <a:p>
            <a:pPr marL="0" indent="0" fontAlgn="base">
              <a:buNone/>
            </a:pPr>
            <a:r>
              <a:rPr lang="en-US" dirty="0"/>
              <a:t>		nxtbook.com/ygsreprints/NACAC/</a:t>
            </a:r>
            <a:r>
              <a:rPr lang="en-US" dirty="0" err="1"/>
              <a:t>nacac_jca</a:t>
            </a:r>
            <a:r>
              <a:rPr lang="en-US" dirty="0"/>
              <a:t>_	</a:t>
            </a:r>
          </a:p>
          <a:p>
            <a:pPr marL="0" indent="0" fontAlgn="base">
              <a:buNone/>
            </a:pPr>
            <a:r>
              <a:rPr lang="en-US" dirty="0"/>
              <a:t>		spring2016/#/46 </a:t>
            </a:r>
          </a:p>
          <a:p>
            <a:pPr marL="0" indent="0" fontAlgn="base">
              <a:buNone/>
            </a:pPr>
            <a:r>
              <a:rPr lang="en-US" dirty="0"/>
              <a:t/>
            </a:r>
            <a:br>
              <a:rPr lang="en-US" dirty="0"/>
            </a:br>
            <a:r>
              <a:rPr lang="en-US" b="1" dirty="0"/>
              <a:t>Missing issue number</a:t>
            </a:r>
            <a:endParaRPr lang="en-US" dirty="0"/>
          </a:p>
          <a:p>
            <a:pPr fontAlgn="base"/>
            <a:r>
              <a:rPr lang="en-US" dirty="0" err="1"/>
              <a:t>Sanchiz</a:t>
            </a:r>
            <a:r>
              <a:rPr lang="en-US" dirty="0"/>
              <a:t>, M., Chevalier, A., &amp; </a:t>
            </a:r>
            <a:r>
              <a:rPr lang="en-US" dirty="0" err="1"/>
              <a:t>Amadieu</a:t>
            </a:r>
            <a:r>
              <a:rPr lang="en-US" dirty="0"/>
              <a:t>, F. (2017). How do </a:t>
            </a:r>
          </a:p>
          <a:p>
            <a:pPr marL="0" indent="0" fontAlgn="base">
              <a:buNone/>
            </a:pPr>
            <a:r>
              <a:rPr lang="en-US" dirty="0"/>
              <a:t>		older and young adults start searching for </a:t>
            </a:r>
          </a:p>
          <a:p>
            <a:pPr marL="0" indent="0" fontAlgn="base">
              <a:buNone/>
            </a:pPr>
            <a:r>
              <a:rPr lang="en-US" dirty="0"/>
              <a:t>		information? Impact of age, domain knowledge </a:t>
            </a:r>
          </a:p>
          <a:p>
            <a:pPr marL="0" indent="0" fontAlgn="base">
              <a:buNone/>
            </a:pPr>
            <a:r>
              <a:rPr lang="en-US" dirty="0"/>
              <a:t>		and problem complexity on the different steps of </a:t>
            </a:r>
          </a:p>
          <a:p>
            <a:pPr marL="0" indent="0" fontAlgn="base">
              <a:buNone/>
            </a:pPr>
            <a:r>
              <a:rPr lang="en-US" dirty="0"/>
              <a:t>		information searching. </a:t>
            </a:r>
            <a:r>
              <a:rPr lang="en-US" i="1" dirty="0"/>
              <a:t>Computers in</a:t>
            </a:r>
            <a:r>
              <a:rPr lang="en-US" dirty="0"/>
              <a:t> </a:t>
            </a:r>
            <a:r>
              <a:rPr lang="en-US" i="1" dirty="0"/>
              <a:t>Human </a:t>
            </a:r>
          </a:p>
          <a:p>
            <a:pPr marL="0" indent="0" fontAlgn="base">
              <a:buNone/>
            </a:pPr>
            <a:r>
              <a:rPr lang="en-US" i="1" dirty="0"/>
              <a:t>		Behavior</a:t>
            </a:r>
            <a:r>
              <a:rPr lang="en-US" dirty="0"/>
              <a:t>, </a:t>
            </a:r>
            <a:r>
              <a:rPr lang="en-US" i="1" dirty="0"/>
              <a:t>72</a:t>
            </a:r>
            <a:r>
              <a:rPr lang="en-US" dirty="0"/>
              <a:t>, 67–78. https://doi.org/10.1016/j.chb.2017.</a:t>
            </a:r>
          </a:p>
          <a:p>
            <a:pPr marL="0" indent="0" fontAlgn="base">
              <a:buNone/>
            </a:pPr>
            <a:r>
              <a:rPr lang="en-US" dirty="0"/>
              <a:t>		02.038</a:t>
            </a:r>
          </a:p>
          <a:p>
            <a:pPr marL="0" indent="0" fontAlgn="t">
              <a:buNone/>
            </a:pPr>
            <a:r>
              <a:rPr lang="en-US" dirty="0"/>
              <a:t> </a:t>
            </a:r>
            <a:r>
              <a:rPr lang="en-US" b="1" i="1" dirty="0"/>
              <a:t>Parenthetical citation</a:t>
            </a:r>
            <a:r>
              <a:rPr lang="en-US" dirty="0"/>
              <a:t>: </a:t>
            </a:r>
            <a:r>
              <a:rPr lang="en-US" dirty="0">
                <a:highlight>
                  <a:srgbClr val="FFFF00"/>
                </a:highlight>
              </a:rPr>
              <a:t>(</a:t>
            </a:r>
            <a:r>
              <a:rPr lang="en-US" dirty="0" err="1">
                <a:highlight>
                  <a:srgbClr val="FFFF00"/>
                </a:highlight>
              </a:rPr>
              <a:t>Stegmeir</a:t>
            </a:r>
            <a:r>
              <a:rPr lang="en-US" dirty="0">
                <a:highlight>
                  <a:srgbClr val="FFFF00"/>
                </a:highlight>
              </a:rPr>
              <a:t>, 2016, p. 44)</a:t>
            </a:r>
          </a:p>
          <a:p>
            <a:pPr marL="0" indent="0" fontAlgn="t">
              <a:buNone/>
            </a:pPr>
            <a:r>
              <a:rPr lang="en-US" b="1" i="1" dirty="0"/>
              <a:t>Narrative citation</a:t>
            </a:r>
            <a:r>
              <a:rPr lang="en-US" dirty="0"/>
              <a:t>: </a:t>
            </a:r>
            <a:r>
              <a:rPr lang="en-US" dirty="0" err="1">
                <a:highlight>
                  <a:srgbClr val="FFFF00"/>
                </a:highlight>
              </a:rPr>
              <a:t>Sanchiz</a:t>
            </a:r>
            <a:r>
              <a:rPr lang="en-US" dirty="0">
                <a:highlight>
                  <a:srgbClr val="FFFF00"/>
                </a:highlight>
              </a:rPr>
              <a:t> et al. (2017)</a:t>
            </a:r>
          </a:p>
          <a:p>
            <a:pPr marL="0" indent="0" fontAlgn="base">
              <a:buNone/>
            </a:pPr>
            <a:endParaRPr lang="en-US" dirty="0"/>
          </a:p>
          <a:p>
            <a:pPr fontAlgn="base"/>
            <a:endParaRPr lang="en-US" sz="1800" dirty="0">
              <a:highlight>
                <a:srgbClr val="FFFF00"/>
              </a:highlight>
            </a:endParaRPr>
          </a:p>
        </p:txBody>
      </p:sp>
      <p:sp>
        <p:nvSpPr>
          <p:cNvPr id="9" name="Rectangle 8">
            <a:extLst>
              <a:ext uri="{FF2B5EF4-FFF2-40B4-BE49-F238E27FC236}">
                <a16:creationId xmlns:a16="http://schemas.microsoft.com/office/drawing/2014/main" xmlns="" id="{9683B67C-E09E-4B59-BB40-97847C239748}"/>
              </a:ext>
            </a:extLst>
          </p:cNvPr>
          <p:cNvSpPr/>
          <p:nvPr/>
        </p:nvSpPr>
        <p:spPr>
          <a:xfrm>
            <a:off x="10277602" y="6336001"/>
            <a:ext cx="1417376" cy="369332"/>
          </a:xfrm>
          <a:prstGeom prst="rect">
            <a:avLst/>
          </a:prstGeom>
        </p:spPr>
        <p:txBody>
          <a:bodyPr wrap="none">
            <a:spAutoFit/>
          </a:bodyPr>
          <a:lstStyle/>
          <a:p>
            <a:r>
              <a:rPr lang="en-US" b="1" dirty="0">
                <a:solidFill>
                  <a:srgbClr val="7030A0"/>
                </a:solidFill>
              </a:rPr>
              <a:t>APA (2020)</a:t>
            </a:r>
            <a:endParaRPr lang="en-US" dirty="0"/>
          </a:p>
        </p:txBody>
      </p:sp>
    </p:spTree>
    <p:extLst>
      <p:ext uri="{BB962C8B-B14F-4D97-AF65-F5344CB8AC3E}">
        <p14:creationId xmlns:p14="http://schemas.microsoft.com/office/powerpoint/2010/main" val="100943260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717BF18-7268-4688-B9CC-396104D299C1}"/>
              </a:ext>
            </a:extLst>
          </p:cNvPr>
          <p:cNvSpPr>
            <a:spLocks noGrp="1"/>
          </p:cNvSpPr>
          <p:nvPr>
            <p:ph type="title"/>
          </p:nvPr>
        </p:nvSpPr>
        <p:spPr>
          <a:xfrm>
            <a:off x="1220788" y="2933700"/>
            <a:ext cx="2793158" cy="1600200"/>
          </a:xfrm>
        </p:spPr>
        <p:txBody>
          <a:bodyPr/>
          <a:lstStyle/>
          <a:p>
            <a:r>
              <a:rPr lang="en-US" sz="3200" dirty="0"/>
              <a:t>Informally Published Work from ERIC Database</a:t>
            </a:r>
          </a:p>
        </p:txBody>
      </p:sp>
      <p:sp>
        <p:nvSpPr>
          <p:cNvPr id="3" name="Content Placeholder 2">
            <a:extLst>
              <a:ext uri="{FF2B5EF4-FFF2-40B4-BE49-F238E27FC236}">
                <a16:creationId xmlns:a16="http://schemas.microsoft.com/office/drawing/2014/main" xmlns="" id="{D0D839A8-20C9-4792-9CB3-E80847A2863E}"/>
              </a:ext>
            </a:extLst>
          </p:cNvPr>
          <p:cNvSpPr>
            <a:spLocks noGrp="1"/>
          </p:cNvSpPr>
          <p:nvPr>
            <p:ph idx="1"/>
          </p:nvPr>
        </p:nvSpPr>
        <p:spPr/>
        <p:txBody>
          <a:bodyPr/>
          <a:lstStyle/>
          <a:p>
            <a:pPr marL="457200" indent="-457200">
              <a:buNone/>
            </a:pPr>
            <a:r>
              <a:rPr lang="en-US" dirty="0"/>
              <a:t>Ho, H.-K. (2014). </a:t>
            </a:r>
            <a:r>
              <a:rPr lang="en-US" i="1" dirty="0"/>
              <a:t>Teacher preparation for early childhood special education in Taiwan </a:t>
            </a:r>
            <a:r>
              <a:rPr lang="en-US" dirty="0"/>
              <a:t>(ED545393). ERIC. https://files.eric.ed.gov/fulltext/ED545393.pdf</a:t>
            </a:r>
          </a:p>
          <a:p>
            <a:r>
              <a:rPr lang="en-US" dirty="0"/>
              <a:t>Parenthetical citation: </a:t>
            </a:r>
            <a:r>
              <a:rPr lang="en-US" dirty="0">
                <a:highlight>
                  <a:srgbClr val="FFFF00"/>
                </a:highlight>
              </a:rPr>
              <a:t>(Ho, 2014)</a:t>
            </a:r>
          </a:p>
          <a:p>
            <a:r>
              <a:rPr lang="en-US" dirty="0"/>
              <a:t>Narrative citation: </a:t>
            </a:r>
            <a:r>
              <a:rPr lang="en-US" dirty="0">
                <a:highlight>
                  <a:srgbClr val="FFFF00"/>
                </a:highlight>
              </a:rPr>
              <a:t>Ho (2014)</a:t>
            </a:r>
          </a:p>
          <a:p>
            <a:pPr marL="0" indent="0">
              <a:buNone/>
            </a:pPr>
            <a:endParaRPr lang="en-US" dirty="0">
              <a:highlight>
                <a:srgbClr val="FFFF00"/>
              </a:highlight>
            </a:endParaRPr>
          </a:p>
          <a:p>
            <a:pPr marL="0" indent="0">
              <a:buNone/>
            </a:pPr>
            <a:r>
              <a:rPr lang="en-US" dirty="0"/>
              <a:t>*</a:t>
            </a:r>
            <a:r>
              <a:rPr lang="en-US" dirty="0" smtClean="0"/>
              <a:t>ERIC (Education Resource Information Center) </a:t>
            </a:r>
            <a:r>
              <a:rPr lang="en-US" dirty="0"/>
              <a:t>assigns document numbers to works in its database. Include this number in parentheses after the title of the work.</a:t>
            </a:r>
          </a:p>
        </p:txBody>
      </p:sp>
    </p:spTree>
    <p:extLst>
      <p:ext uri="{BB962C8B-B14F-4D97-AF65-F5344CB8AC3E}">
        <p14:creationId xmlns:p14="http://schemas.microsoft.com/office/powerpoint/2010/main" val="260781676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F5A781B2-8641-4D95-BB7A-031A7C288D0A}"/>
              </a:ext>
            </a:extLst>
          </p:cNvPr>
          <p:cNvSpPr>
            <a:spLocks noGrp="1"/>
          </p:cNvSpPr>
          <p:nvPr>
            <p:ph type="ctrTitle"/>
          </p:nvPr>
        </p:nvSpPr>
        <p:spPr/>
        <p:txBody>
          <a:bodyPr/>
          <a:lstStyle/>
          <a:p>
            <a:r>
              <a:rPr lang="en-US" dirty="0"/>
              <a:t>Secondary Sources</a:t>
            </a:r>
          </a:p>
        </p:txBody>
      </p:sp>
      <p:sp>
        <p:nvSpPr>
          <p:cNvPr id="5" name="Subtitle 4">
            <a:extLst>
              <a:ext uri="{FF2B5EF4-FFF2-40B4-BE49-F238E27FC236}">
                <a16:creationId xmlns:a16="http://schemas.microsoft.com/office/drawing/2014/main" xmlns="" id="{6295F02D-8DA8-46B3-A1C8-9D707A0DDFEE}"/>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20907458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65FD9BDF-223F-4C0E-B63B-AB360B0E1090}"/>
              </a:ext>
            </a:extLst>
          </p:cNvPr>
          <p:cNvSpPr>
            <a:spLocks noGrp="1"/>
          </p:cNvSpPr>
          <p:nvPr>
            <p:ph type="title"/>
          </p:nvPr>
        </p:nvSpPr>
        <p:spPr>
          <a:xfrm>
            <a:off x="1079799" y="2051658"/>
            <a:ext cx="2916004" cy="2567836"/>
          </a:xfrm>
        </p:spPr>
        <p:txBody>
          <a:bodyPr/>
          <a:lstStyle/>
          <a:p>
            <a:r>
              <a:rPr lang="en-US" sz="3200" dirty="0"/>
              <a:t>Information for Documenting Secondary Sources</a:t>
            </a:r>
          </a:p>
        </p:txBody>
      </p:sp>
      <p:sp>
        <p:nvSpPr>
          <p:cNvPr id="5" name="Content Placeholder 4">
            <a:extLst>
              <a:ext uri="{FF2B5EF4-FFF2-40B4-BE49-F238E27FC236}">
                <a16:creationId xmlns:a16="http://schemas.microsoft.com/office/drawing/2014/main" xmlns="" id="{399B550D-8802-4D9A-A791-7887775A9227}"/>
              </a:ext>
            </a:extLst>
          </p:cNvPr>
          <p:cNvSpPr>
            <a:spLocks noGrp="1"/>
          </p:cNvSpPr>
          <p:nvPr>
            <p:ph idx="1"/>
          </p:nvPr>
        </p:nvSpPr>
        <p:spPr>
          <a:xfrm>
            <a:off x="4935255" y="651353"/>
            <a:ext cx="6035957" cy="5368447"/>
          </a:xfrm>
        </p:spPr>
        <p:txBody>
          <a:bodyPr>
            <a:normAutofit fontScale="92500" lnSpcReduction="20000"/>
          </a:bodyPr>
          <a:lstStyle/>
          <a:p>
            <a:pPr marL="0" indent="0" algn="l" fontAlgn="base">
              <a:buNone/>
            </a:pPr>
            <a:r>
              <a:rPr lang="en-US" b="0" i="0" dirty="0">
                <a:solidFill>
                  <a:srgbClr val="000000"/>
                </a:solidFill>
                <a:effectLst/>
              </a:rPr>
              <a:t>A </a:t>
            </a:r>
            <a:r>
              <a:rPr lang="en-US" b="0" i="1" dirty="0">
                <a:solidFill>
                  <a:srgbClr val="000000"/>
                </a:solidFill>
                <a:effectLst/>
              </a:rPr>
              <a:t>secondary source</a:t>
            </a:r>
            <a:r>
              <a:rPr lang="en-US" b="0" i="0" dirty="0">
                <a:solidFill>
                  <a:srgbClr val="000000"/>
                </a:solidFill>
                <a:effectLst/>
              </a:rPr>
              <a:t> refers to content first reported in another source.</a:t>
            </a:r>
          </a:p>
          <a:p>
            <a:pPr marL="0" indent="0" algn="l" fontAlgn="t">
              <a:buNone/>
            </a:pPr>
            <a:r>
              <a:rPr lang="en-US" b="0" i="0" dirty="0">
                <a:solidFill>
                  <a:srgbClr val="000000"/>
                </a:solidFill>
                <a:effectLst/>
              </a:rPr>
              <a:t>Cite secondary sources sparingly—for instance, when the original work is out of print or unavailable.</a:t>
            </a:r>
          </a:p>
          <a:p>
            <a:pPr marL="0" indent="0" algn="l" fontAlgn="t">
              <a:buNone/>
            </a:pPr>
            <a:r>
              <a:rPr lang="en-US" b="0" i="0" dirty="0">
                <a:solidFill>
                  <a:srgbClr val="000000"/>
                </a:solidFill>
                <a:effectLst/>
              </a:rPr>
              <a:t>If possible, as a matter of good scholarly practice, find the primary source, read it, and cite it directly rather than citing a secondary source. </a:t>
            </a:r>
          </a:p>
          <a:p>
            <a:pPr marL="0" indent="0" algn="l" fontAlgn="t">
              <a:buNone/>
            </a:pPr>
            <a:r>
              <a:rPr lang="en-US" b="0" i="0" dirty="0">
                <a:solidFill>
                  <a:srgbClr val="000000"/>
                </a:solidFill>
                <a:effectLst/>
              </a:rPr>
              <a:t>In the reference list, provide an entry for the secondary source that you used.</a:t>
            </a:r>
          </a:p>
          <a:p>
            <a:pPr marL="0" indent="0" algn="l" fontAlgn="t">
              <a:buNone/>
            </a:pPr>
            <a:r>
              <a:rPr lang="en-US" b="0" i="0" dirty="0">
                <a:solidFill>
                  <a:srgbClr val="000000"/>
                </a:solidFill>
                <a:effectLst/>
              </a:rPr>
              <a:t>In the text, identify the primary source and write “as cited in” the secondary source that you used. </a:t>
            </a:r>
          </a:p>
          <a:p>
            <a:pPr marL="0" indent="0" algn="l" fontAlgn="base">
              <a:buNone/>
            </a:pPr>
            <a:r>
              <a:rPr lang="en-US" b="0" i="0" dirty="0">
                <a:solidFill>
                  <a:srgbClr val="000000"/>
                </a:solidFill>
                <a:effectLst/>
              </a:rPr>
              <a:t>If the year of publication of the primary source is known, also include it in the text citation.</a:t>
            </a:r>
          </a:p>
          <a:p>
            <a:pPr marL="0" indent="0" algn="l" fontAlgn="base">
              <a:buNone/>
            </a:pPr>
            <a:endParaRPr lang="en-US" b="0" i="0" dirty="0">
              <a:solidFill>
                <a:srgbClr val="000000"/>
              </a:solidFill>
              <a:effectLst/>
            </a:endParaRPr>
          </a:p>
          <a:p>
            <a:pPr marL="0" indent="0" algn="l" fontAlgn="base">
              <a:buNone/>
            </a:pPr>
            <a:r>
              <a:rPr lang="en-US" b="0" i="0" dirty="0">
                <a:solidFill>
                  <a:srgbClr val="000000"/>
                </a:solidFill>
                <a:effectLst/>
                <a:highlight>
                  <a:srgbClr val="FFFF00"/>
                </a:highlight>
              </a:rPr>
              <a:t>(</a:t>
            </a:r>
            <a:r>
              <a:rPr lang="en-US" b="0" i="0" dirty="0" err="1">
                <a:solidFill>
                  <a:srgbClr val="000000"/>
                </a:solidFill>
                <a:effectLst/>
                <a:highlight>
                  <a:srgbClr val="FFFF00"/>
                </a:highlight>
              </a:rPr>
              <a:t>Rabbitt</a:t>
            </a:r>
            <a:r>
              <a:rPr lang="en-US" b="0" i="0" dirty="0">
                <a:solidFill>
                  <a:srgbClr val="000000"/>
                </a:solidFill>
                <a:effectLst/>
                <a:highlight>
                  <a:srgbClr val="FFFF00"/>
                </a:highlight>
              </a:rPr>
              <a:t>, 1982, as cited in Lyon et al., 2014)</a:t>
            </a:r>
          </a:p>
          <a:p>
            <a:pPr marL="0" indent="0" algn="l" fontAlgn="base">
              <a:buNone/>
            </a:pPr>
            <a:r>
              <a:rPr lang="en-US" b="0" i="0" dirty="0">
                <a:solidFill>
                  <a:srgbClr val="000000"/>
                </a:solidFill>
                <a:effectLst/>
              </a:rPr>
              <a:t>If the year of the primary source is unknown, omit it from the in-text citation.</a:t>
            </a:r>
          </a:p>
          <a:p>
            <a:pPr marL="0" indent="0" algn="l" fontAlgn="base">
              <a:buNone/>
            </a:pPr>
            <a:r>
              <a:rPr lang="en-US" b="0" i="0" dirty="0">
                <a:solidFill>
                  <a:srgbClr val="000000"/>
                </a:solidFill>
                <a:effectLst/>
                <a:highlight>
                  <a:srgbClr val="FFFF00"/>
                </a:highlight>
              </a:rPr>
              <a:t>Allport’s diary (as cited in Nicholson, 2003)</a:t>
            </a:r>
          </a:p>
          <a:p>
            <a:pPr marL="0" indent="0" algn="l" fontAlgn="t">
              <a:buNone/>
            </a:pPr>
            <a:endParaRPr lang="en-US" dirty="0"/>
          </a:p>
        </p:txBody>
      </p:sp>
    </p:spTree>
    <p:extLst>
      <p:ext uri="{BB962C8B-B14F-4D97-AF65-F5344CB8AC3E}">
        <p14:creationId xmlns:p14="http://schemas.microsoft.com/office/powerpoint/2010/main" val="327652525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E96B00E1-BB7D-47B0-8EBB-D9E52186B2D1}"/>
              </a:ext>
            </a:extLst>
          </p:cNvPr>
          <p:cNvSpPr>
            <a:spLocks noGrp="1"/>
          </p:cNvSpPr>
          <p:nvPr>
            <p:ph type="ctrTitle"/>
          </p:nvPr>
        </p:nvSpPr>
        <p:spPr/>
        <p:txBody>
          <a:bodyPr/>
          <a:lstStyle/>
          <a:p>
            <a:r>
              <a:rPr lang="en-US" dirty="0"/>
              <a:t>Magazines</a:t>
            </a:r>
          </a:p>
        </p:txBody>
      </p:sp>
      <p:sp>
        <p:nvSpPr>
          <p:cNvPr id="5" name="Subtitle 4">
            <a:extLst>
              <a:ext uri="{FF2B5EF4-FFF2-40B4-BE49-F238E27FC236}">
                <a16:creationId xmlns:a16="http://schemas.microsoft.com/office/drawing/2014/main" xmlns="" id="{DEBA4366-D47C-4CA4-8B50-03A8727A7E28}"/>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36479572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28768" y="1116278"/>
            <a:ext cx="3342442" cy="4596794"/>
          </a:xfrm>
        </p:spPr>
        <p:txBody>
          <a:bodyPr anchor="ctr">
            <a:normAutofit/>
          </a:bodyPr>
          <a:lstStyle/>
          <a:p>
            <a:r>
              <a:rPr lang="en-US" sz="3200" dirty="0">
                <a:solidFill>
                  <a:srgbClr val="EBEBEB"/>
                </a:solidFill>
              </a:rPr>
              <a:t>Magazine Articles</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290076" y="437513"/>
            <a:ext cx="6901923" cy="5954325"/>
          </a:xfrm>
        </p:spPr>
        <p:txBody>
          <a:bodyPr anchor="ctr">
            <a:normAutofit/>
          </a:bodyPr>
          <a:lstStyle/>
          <a:p>
            <a:pPr fontAlgn="base"/>
            <a:r>
              <a:rPr lang="en-US" dirty="0"/>
              <a:t>Lyons, D. (2009, June 15). Don't ‘</a:t>
            </a:r>
            <a:r>
              <a:rPr lang="en-US" dirty="0" err="1"/>
              <a:t>iTune</a:t>
            </a:r>
            <a:r>
              <a:rPr lang="en-US" dirty="0"/>
              <a:t>’ us: It’s geeks versus </a:t>
            </a:r>
          </a:p>
          <a:p>
            <a:pPr marL="0" indent="0" fontAlgn="base">
              <a:buNone/>
            </a:pPr>
            <a:r>
              <a:rPr lang="en-US" dirty="0"/>
              <a:t>		writers. Guess who’s winning. </a:t>
            </a:r>
            <a:r>
              <a:rPr lang="en-US" i="1" dirty="0"/>
              <a:t>Newsweek</a:t>
            </a:r>
            <a:r>
              <a:rPr lang="en-US" dirty="0"/>
              <a:t>, </a:t>
            </a:r>
            <a:r>
              <a:rPr lang="en-US" i="1" dirty="0"/>
              <a:t>153</a:t>
            </a:r>
            <a:r>
              <a:rPr lang="en-US" dirty="0"/>
              <a:t>(24), </a:t>
            </a:r>
          </a:p>
          <a:p>
            <a:pPr marL="0" indent="0" fontAlgn="base">
              <a:buNone/>
            </a:pPr>
            <a:r>
              <a:rPr lang="en-US" dirty="0"/>
              <a:t>		27. </a:t>
            </a:r>
          </a:p>
          <a:p>
            <a:pPr fontAlgn="base"/>
            <a:r>
              <a:rPr lang="en-US" dirty="0"/>
              <a:t>Schaefer, N. K., &amp; Shapiro, B. (2019, September 6). New </a:t>
            </a:r>
          </a:p>
          <a:p>
            <a:pPr marL="0" indent="0" fontAlgn="base">
              <a:buNone/>
            </a:pPr>
            <a:r>
              <a:rPr lang="en-US" dirty="0"/>
              <a:t>		middle chapter in the story of human evolution. </a:t>
            </a:r>
          </a:p>
          <a:p>
            <a:pPr marL="0" indent="0" fontAlgn="base">
              <a:buNone/>
            </a:pPr>
            <a:r>
              <a:rPr lang="en-US" i="1" dirty="0"/>
              <a:t>		Science</a:t>
            </a:r>
            <a:r>
              <a:rPr lang="en-US" dirty="0"/>
              <a:t>, </a:t>
            </a:r>
            <a:r>
              <a:rPr lang="en-US" i="1" dirty="0"/>
              <a:t>365</a:t>
            </a:r>
            <a:r>
              <a:rPr lang="en-US" dirty="0"/>
              <a:t>(6457), 981–982. https://doi.org/  </a:t>
            </a:r>
          </a:p>
          <a:p>
            <a:pPr marL="0" indent="0" fontAlgn="base">
              <a:buNone/>
            </a:pPr>
            <a:r>
              <a:rPr lang="en-US" dirty="0"/>
              <a:t>		10.1126/science.aay3550</a:t>
            </a:r>
          </a:p>
          <a:p>
            <a:pPr fontAlgn="base"/>
            <a:r>
              <a:rPr lang="en-US" dirty="0"/>
              <a:t>Schulman, M. (2019, September 9). Superfans: A love </a:t>
            </a:r>
          </a:p>
          <a:p>
            <a:pPr marL="0" indent="0" fontAlgn="base">
              <a:buNone/>
            </a:pPr>
            <a:r>
              <a:rPr lang="en-US" dirty="0"/>
              <a:t>		story. </a:t>
            </a:r>
            <a:r>
              <a:rPr lang="en-US" i="1" dirty="0"/>
              <a:t>The New Yorker</a:t>
            </a:r>
            <a:r>
              <a:rPr lang="en-US" dirty="0"/>
              <a:t>. https://www.newyorker.com/  </a:t>
            </a:r>
          </a:p>
          <a:p>
            <a:pPr marL="0" indent="0" fontAlgn="base">
              <a:buNone/>
            </a:pPr>
            <a:r>
              <a:rPr lang="en-US" dirty="0"/>
              <a:t>		magazine/2019/09/16/superfans-a-love-story</a:t>
            </a:r>
          </a:p>
          <a:p>
            <a:pPr marL="0" indent="0" fontAlgn="t">
              <a:buNone/>
            </a:pPr>
            <a:r>
              <a:rPr lang="en-US" b="1" i="1" dirty="0"/>
              <a:t>Parenthetical citations</a:t>
            </a:r>
            <a:r>
              <a:rPr lang="en-US" dirty="0"/>
              <a:t>: </a:t>
            </a:r>
            <a:r>
              <a:rPr lang="en-US" dirty="0">
                <a:highlight>
                  <a:srgbClr val="FFFF00"/>
                </a:highlight>
              </a:rPr>
              <a:t>(Lyons, 2009)</a:t>
            </a:r>
          </a:p>
          <a:p>
            <a:pPr marL="0" indent="0" fontAlgn="t">
              <a:buNone/>
            </a:pPr>
            <a:r>
              <a:rPr lang="en-US" dirty="0"/>
              <a:t>                                         </a:t>
            </a:r>
            <a:r>
              <a:rPr lang="en-US" dirty="0">
                <a:highlight>
                  <a:srgbClr val="FFFF00"/>
                </a:highlight>
              </a:rPr>
              <a:t>(Schaefer &amp; Shapiro, 2019)</a:t>
            </a:r>
          </a:p>
          <a:p>
            <a:pPr marL="0" indent="0" fontAlgn="t">
              <a:buNone/>
            </a:pPr>
            <a:r>
              <a:rPr lang="en-US" b="1" i="1" dirty="0"/>
              <a:t>Narrative citations</a:t>
            </a:r>
            <a:r>
              <a:rPr lang="en-US" dirty="0"/>
              <a:t>: </a:t>
            </a:r>
            <a:r>
              <a:rPr lang="en-US" dirty="0">
                <a:highlight>
                  <a:srgbClr val="FFFF00"/>
                </a:highlight>
              </a:rPr>
              <a:t>Lyons (2009)</a:t>
            </a:r>
          </a:p>
          <a:p>
            <a:pPr marL="0" indent="0" fontAlgn="t">
              <a:buNone/>
            </a:pPr>
            <a:r>
              <a:rPr lang="en-US" dirty="0"/>
              <a:t>                                  </a:t>
            </a:r>
            <a:r>
              <a:rPr lang="en-US" dirty="0">
                <a:highlight>
                  <a:srgbClr val="FFFF00"/>
                </a:highlight>
              </a:rPr>
              <a:t>Schaefer and Shapiro (2019)</a:t>
            </a:r>
            <a:endParaRPr lang="en-US" sz="1800" dirty="0">
              <a:highlight>
                <a:srgbClr val="FFFF00"/>
              </a:highlight>
            </a:endParaRPr>
          </a:p>
        </p:txBody>
      </p:sp>
      <p:sp>
        <p:nvSpPr>
          <p:cNvPr id="9" name="Rectangle 8">
            <a:extLst>
              <a:ext uri="{FF2B5EF4-FFF2-40B4-BE49-F238E27FC236}">
                <a16:creationId xmlns:a16="http://schemas.microsoft.com/office/drawing/2014/main" xmlns="" id="{C1641E56-0AA0-4B75-A713-B8EF535F7A2D}"/>
              </a:ext>
            </a:extLst>
          </p:cNvPr>
          <p:cNvSpPr/>
          <p:nvPr/>
        </p:nvSpPr>
        <p:spPr>
          <a:xfrm>
            <a:off x="10277602" y="6336001"/>
            <a:ext cx="1417376" cy="369332"/>
          </a:xfrm>
          <a:prstGeom prst="rect">
            <a:avLst/>
          </a:prstGeom>
        </p:spPr>
        <p:txBody>
          <a:bodyPr wrap="none">
            <a:spAutoFit/>
          </a:bodyPr>
          <a:lstStyle/>
          <a:p>
            <a:r>
              <a:rPr lang="en-US" b="1" dirty="0">
                <a:solidFill>
                  <a:srgbClr val="7030A0"/>
                </a:solidFill>
              </a:rPr>
              <a:t>APA (2020)</a:t>
            </a:r>
            <a:endParaRPr lang="en-US" dirty="0"/>
          </a:p>
        </p:txBody>
      </p:sp>
    </p:spTree>
    <p:extLst>
      <p:ext uri="{BB962C8B-B14F-4D97-AF65-F5344CB8AC3E}">
        <p14:creationId xmlns:p14="http://schemas.microsoft.com/office/powerpoint/2010/main" val="164068067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E96B00E1-BB7D-47B0-8EBB-D9E52186B2D1}"/>
              </a:ext>
            </a:extLst>
          </p:cNvPr>
          <p:cNvSpPr>
            <a:spLocks noGrp="1"/>
          </p:cNvSpPr>
          <p:nvPr>
            <p:ph type="ctrTitle"/>
          </p:nvPr>
        </p:nvSpPr>
        <p:spPr/>
        <p:txBody>
          <a:bodyPr/>
          <a:lstStyle/>
          <a:p>
            <a:r>
              <a:rPr lang="en-US" dirty="0"/>
              <a:t>Newspapers</a:t>
            </a:r>
          </a:p>
        </p:txBody>
      </p:sp>
      <p:sp>
        <p:nvSpPr>
          <p:cNvPr id="5" name="Subtitle 4">
            <a:extLst>
              <a:ext uri="{FF2B5EF4-FFF2-40B4-BE49-F238E27FC236}">
                <a16:creationId xmlns:a16="http://schemas.microsoft.com/office/drawing/2014/main" xmlns="" id="{DEBA4366-D47C-4CA4-8B50-03A8727A7E28}"/>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79086763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28768" y="1116278"/>
            <a:ext cx="3342442" cy="4596794"/>
          </a:xfrm>
        </p:spPr>
        <p:txBody>
          <a:bodyPr anchor="ctr">
            <a:normAutofit/>
          </a:bodyPr>
          <a:lstStyle/>
          <a:p>
            <a:r>
              <a:rPr lang="en-US" sz="3200" dirty="0">
                <a:solidFill>
                  <a:srgbClr val="EBEBEB"/>
                </a:solidFill>
              </a:rPr>
              <a:t>Newspaper</a:t>
            </a:r>
            <a:br>
              <a:rPr lang="en-US" sz="3200" dirty="0">
                <a:solidFill>
                  <a:srgbClr val="EBEBEB"/>
                </a:solidFill>
              </a:rPr>
            </a:br>
            <a:r>
              <a:rPr lang="en-US" sz="3200" dirty="0">
                <a:solidFill>
                  <a:srgbClr val="EBEBEB"/>
                </a:solidFill>
              </a:rPr>
              <a:t>Articles</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290076" y="437513"/>
            <a:ext cx="6901923" cy="5954325"/>
          </a:xfrm>
        </p:spPr>
        <p:txBody>
          <a:bodyPr anchor="ctr">
            <a:normAutofit/>
          </a:bodyPr>
          <a:lstStyle/>
          <a:p>
            <a:pPr fontAlgn="base"/>
            <a:r>
              <a:rPr lang="en-US" dirty="0"/>
              <a:t>Carey, B. (2019, March 22). Can we get better at </a:t>
            </a:r>
          </a:p>
          <a:p>
            <a:pPr marL="0" indent="0" fontAlgn="base">
              <a:buNone/>
            </a:pPr>
            <a:r>
              <a:rPr lang="en-US" dirty="0"/>
              <a:t>		forgetting? </a:t>
            </a:r>
            <a:r>
              <a:rPr lang="en-US" i="1" dirty="0"/>
              <a:t>The New York Times</a:t>
            </a:r>
            <a:r>
              <a:rPr lang="en-US" dirty="0"/>
              <a:t>. https://www.</a:t>
            </a:r>
          </a:p>
          <a:p>
            <a:pPr marL="0" indent="0" fontAlgn="base">
              <a:buNone/>
            </a:pPr>
            <a:r>
              <a:rPr lang="en-US" dirty="0"/>
              <a:t>		nytimes.com/2019/03/22/health/memory-forgetting-</a:t>
            </a:r>
          </a:p>
          <a:p>
            <a:pPr marL="0" indent="0" fontAlgn="base">
              <a:buNone/>
            </a:pPr>
            <a:r>
              <a:rPr lang="en-US" dirty="0"/>
              <a:t>		psychology.html </a:t>
            </a:r>
          </a:p>
          <a:p>
            <a:pPr fontAlgn="base"/>
            <a:r>
              <a:rPr lang="en-US" dirty="0"/>
              <a:t>Harlan, C. (2013, April 2). North Korea vows to restart </a:t>
            </a:r>
          </a:p>
          <a:p>
            <a:pPr marL="0" indent="0" fontAlgn="base">
              <a:buNone/>
            </a:pPr>
            <a:r>
              <a:rPr lang="en-US" dirty="0"/>
              <a:t>		shuttered nuclear reactor that can make bomb-</a:t>
            </a:r>
          </a:p>
          <a:p>
            <a:pPr marL="0" indent="0" fontAlgn="base">
              <a:buNone/>
            </a:pPr>
            <a:r>
              <a:rPr lang="en-US" dirty="0"/>
              <a:t>		grade plutonium. </a:t>
            </a:r>
            <a:r>
              <a:rPr lang="en-US" i="1" dirty="0"/>
              <a:t>The Washington Post</a:t>
            </a:r>
            <a:r>
              <a:rPr lang="en-US" dirty="0"/>
              <a:t>, A1, A4. </a:t>
            </a:r>
          </a:p>
          <a:p>
            <a:pPr fontAlgn="base"/>
            <a:r>
              <a:rPr lang="en-US" dirty="0" err="1"/>
              <a:t>Stobbe</a:t>
            </a:r>
            <a:r>
              <a:rPr lang="en-US" dirty="0"/>
              <a:t>, M. (2020, January 8). Cancer death rate in U.S. </a:t>
            </a:r>
          </a:p>
          <a:p>
            <a:pPr marL="0" indent="0" fontAlgn="base">
              <a:buNone/>
            </a:pPr>
            <a:r>
              <a:rPr lang="en-US" dirty="0"/>
              <a:t>		sees largest one-year drop ever. </a:t>
            </a:r>
            <a:r>
              <a:rPr lang="en-US" i="1" dirty="0"/>
              <a:t>Chicago Tribune</a:t>
            </a:r>
            <a:r>
              <a:rPr lang="en-US" dirty="0"/>
              <a:t>.</a:t>
            </a:r>
          </a:p>
          <a:p>
            <a:pPr fontAlgn="t"/>
            <a:endParaRPr lang="en-US" b="1" i="1" dirty="0"/>
          </a:p>
          <a:p>
            <a:pPr marL="0" indent="0" fontAlgn="t">
              <a:buNone/>
            </a:pPr>
            <a:r>
              <a:rPr lang="en-US" b="1" i="1" dirty="0"/>
              <a:t>Parenthetical citations</a:t>
            </a:r>
            <a:r>
              <a:rPr lang="en-US" dirty="0"/>
              <a:t>: </a:t>
            </a:r>
            <a:r>
              <a:rPr lang="en-US" dirty="0">
                <a:highlight>
                  <a:srgbClr val="FFFF00"/>
                </a:highlight>
              </a:rPr>
              <a:t>(Carey, 2019)</a:t>
            </a:r>
          </a:p>
          <a:p>
            <a:pPr marL="0" indent="0" fontAlgn="t">
              <a:buNone/>
            </a:pPr>
            <a:r>
              <a:rPr lang="en-US" dirty="0">
                <a:highlight>
                  <a:srgbClr val="FFFF00"/>
                </a:highlight>
              </a:rPr>
              <a:t> (Carey, 2019; Harlan, 2013; </a:t>
            </a:r>
            <a:r>
              <a:rPr lang="en-US" dirty="0" err="1">
                <a:highlight>
                  <a:srgbClr val="FFFF00"/>
                </a:highlight>
              </a:rPr>
              <a:t>Stobbe</a:t>
            </a:r>
            <a:r>
              <a:rPr lang="en-US" dirty="0">
                <a:highlight>
                  <a:srgbClr val="FFFF00"/>
                </a:highlight>
              </a:rPr>
              <a:t>, 2020)</a:t>
            </a:r>
          </a:p>
          <a:p>
            <a:pPr marL="0" indent="0" fontAlgn="t">
              <a:buNone/>
            </a:pPr>
            <a:r>
              <a:rPr lang="en-US" b="1" i="1" dirty="0"/>
              <a:t>Narrative citations</a:t>
            </a:r>
            <a:r>
              <a:rPr lang="en-US" dirty="0"/>
              <a:t>: </a:t>
            </a:r>
          </a:p>
          <a:p>
            <a:pPr marL="0" indent="0" fontAlgn="t">
              <a:buNone/>
            </a:pPr>
            <a:r>
              <a:rPr lang="en-US" dirty="0">
                <a:highlight>
                  <a:srgbClr val="FFFF00"/>
                </a:highlight>
              </a:rPr>
              <a:t>Carey (2019), Harlan (2013), and </a:t>
            </a:r>
            <a:r>
              <a:rPr lang="en-US" dirty="0" err="1">
                <a:highlight>
                  <a:srgbClr val="FFFF00"/>
                </a:highlight>
              </a:rPr>
              <a:t>Stobbe</a:t>
            </a:r>
            <a:r>
              <a:rPr lang="en-US" dirty="0">
                <a:highlight>
                  <a:srgbClr val="FFFF00"/>
                </a:highlight>
              </a:rPr>
              <a:t> (2020)</a:t>
            </a:r>
          </a:p>
          <a:p>
            <a:pPr fontAlgn="base"/>
            <a:endParaRPr lang="en-US" sz="1800" dirty="0">
              <a:highlight>
                <a:srgbClr val="FFFF00"/>
              </a:highlight>
            </a:endParaRPr>
          </a:p>
        </p:txBody>
      </p:sp>
      <p:sp>
        <p:nvSpPr>
          <p:cNvPr id="9" name="Rectangle 8">
            <a:extLst>
              <a:ext uri="{FF2B5EF4-FFF2-40B4-BE49-F238E27FC236}">
                <a16:creationId xmlns:a16="http://schemas.microsoft.com/office/drawing/2014/main" xmlns="" id="{2F6E4665-C0D1-416F-8C8C-A77A77AE0C3A}"/>
              </a:ext>
            </a:extLst>
          </p:cNvPr>
          <p:cNvSpPr/>
          <p:nvPr/>
        </p:nvSpPr>
        <p:spPr>
          <a:xfrm>
            <a:off x="10277602" y="6336001"/>
            <a:ext cx="1417376" cy="369332"/>
          </a:xfrm>
          <a:prstGeom prst="rect">
            <a:avLst/>
          </a:prstGeom>
        </p:spPr>
        <p:txBody>
          <a:bodyPr wrap="none">
            <a:spAutoFit/>
          </a:bodyPr>
          <a:lstStyle/>
          <a:p>
            <a:r>
              <a:rPr lang="en-US" b="1" dirty="0">
                <a:solidFill>
                  <a:srgbClr val="7030A0"/>
                </a:solidFill>
              </a:rPr>
              <a:t>APA (2020)</a:t>
            </a:r>
            <a:endParaRPr lang="en-US" dirty="0"/>
          </a:p>
        </p:txBody>
      </p:sp>
    </p:spTree>
    <p:extLst>
      <p:ext uri="{BB962C8B-B14F-4D97-AF65-F5344CB8AC3E}">
        <p14:creationId xmlns:p14="http://schemas.microsoft.com/office/powerpoint/2010/main" val="374042001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E96B00E1-BB7D-47B0-8EBB-D9E52186B2D1}"/>
              </a:ext>
            </a:extLst>
          </p:cNvPr>
          <p:cNvSpPr>
            <a:spLocks noGrp="1"/>
          </p:cNvSpPr>
          <p:nvPr>
            <p:ph type="ctrTitle"/>
          </p:nvPr>
        </p:nvSpPr>
        <p:spPr/>
        <p:txBody>
          <a:bodyPr/>
          <a:lstStyle/>
          <a:p>
            <a:r>
              <a:rPr lang="en-US" dirty="0"/>
              <a:t>Blogs</a:t>
            </a:r>
          </a:p>
        </p:txBody>
      </p:sp>
      <p:sp>
        <p:nvSpPr>
          <p:cNvPr id="5" name="Subtitle 4">
            <a:extLst>
              <a:ext uri="{FF2B5EF4-FFF2-40B4-BE49-F238E27FC236}">
                <a16:creationId xmlns:a16="http://schemas.microsoft.com/office/drawing/2014/main" xmlns="" id="{DEBA4366-D47C-4CA4-8B50-03A8727A7E28}"/>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59877895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28768" y="1116278"/>
            <a:ext cx="3342442" cy="4596794"/>
          </a:xfrm>
        </p:spPr>
        <p:txBody>
          <a:bodyPr anchor="ctr">
            <a:normAutofit/>
          </a:bodyPr>
          <a:lstStyle/>
          <a:p>
            <a:r>
              <a:rPr lang="en-US" sz="3200" dirty="0">
                <a:solidFill>
                  <a:srgbClr val="EBEBEB"/>
                </a:solidFill>
              </a:rPr>
              <a:t>Blog Post</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290076" y="437513"/>
            <a:ext cx="6901923" cy="5954325"/>
          </a:xfrm>
        </p:spPr>
        <p:txBody>
          <a:bodyPr anchor="ctr">
            <a:normAutofit/>
          </a:bodyPr>
          <a:lstStyle/>
          <a:p>
            <a:pPr fontAlgn="base"/>
            <a:r>
              <a:rPr lang="en-US" dirty="0"/>
              <a:t>Ouellette, J. (2019, November 15). Physicists capture first </a:t>
            </a:r>
          </a:p>
          <a:p>
            <a:pPr marL="0" indent="0" fontAlgn="base">
              <a:buNone/>
            </a:pPr>
            <a:r>
              <a:rPr lang="en-US" dirty="0"/>
              <a:t>		footage of quantum knots unraveling in </a:t>
            </a:r>
          </a:p>
          <a:p>
            <a:pPr marL="0" indent="0" fontAlgn="base">
              <a:buNone/>
            </a:pPr>
            <a:r>
              <a:rPr lang="en-US" dirty="0"/>
              <a:t>		superfluid. </a:t>
            </a:r>
            <a:r>
              <a:rPr lang="en-US" i="1" dirty="0"/>
              <a:t>Ars </a:t>
            </a:r>
            <a:r>
              <a:rPr lang="en-US" i="1" dirty="0" err="1"/>
              <a:t>Technica</a:t>
            </a:r>
            <a:r>
              <a:rPr lang="en-US" dirty="0"/>
              <a:t>. https://arstechnica.com/</a:t>
            </a:r>
          </a:p>
          <a:p>
            <a:pPr marL="0" indent="0" fontAlgn="base">
              <a:buNone/>
            </a:pPr>
            <a:r>
              <a:rPr lang="en-US" dirty="0"/>
              <a:t>		science/2019/11/study-you-can-tie-a-quantum- </a:t>
            </a:r>
          </a:p>
          <a:p>
            <a:pPr marL="0" indent="0" fontAlgn="base">
              <a:buNone/>
            </a:pPr>
            <a:r>
              <a:rPr lang="en-US" dirty="0"/>
              <a:t>		knot-in-a-superfluid-but-it-will-soon-untie-itself/</a:t>
            </a:r>
          </a:p>
          <a:p>
            <a:pPr fontAlgn="t"/>
            <a:endParaRPr lang="en-US" b="1" i="1" dirty="0"/>
          </a:p>
          <a:p>
            <a:pPr marL="0" indent="0" fontAlgn="t">
              <a:buNone/>
            </a:pPr>
            <a:r>
              <a:rPr lang="en-US" b="1" i="1" dirty="0"/>
              <a:t>Parenthetical citation</a:t>
            </a:r>
            <a:r>
              <a:rPr lang="en-US" dirty="0"/>
              <a:t>: </a:t>
            </a:r>
            <a:r>
              <a:rPr lang="en-US" dirty="0">
                <a:highlight>
                  <a:srgbClr val="FFFF00"/>
                </a:highlight>
              </a:rPr>
              <a:t>(Ouellette, 2019) </a:t>
            </a:r>
          </a:p>
          <a:p>
            <a:pPr marL="0" indent="0" fontAlgn="t">
              <a:buNone/>
            </a:pPr>
            <a:r>
              <a:rPr lang="en-US" b="1" i="1" dirty="0"/>
              <a:t>Narrative citation</a:t>
            </a:r>
            <a:r>
              <a:rPr lang="en-US" dirty="0"/>
              <a:t>: </a:t>
            </a:r>
            <a:r>
              <a:rPr lang="en-US" dirty="0">
                <a:highlight>
                  <a:srgbClr val="FFFF00"/>
                </a:highlight>
              </a:rPr>
              <a:t>Ouellette (2019)</a:t>
            </a:r>
          </a:p>
          <a:p>
            <a:pPr fontAlgn="base"/>
            <a:endParaRPr lang="en-US" sz="1800" dirty="0">
              <a:highlight>
                <a:srgbClr val="FFFF00"/>
              </a:highlight>
            </a:endParaRPr>
          </a:p>
        </p:txBody>
      </p:sp>
      <p:sp>
        <p:nvSpPr>
          <p:cNvPr id="9" name="Rectangle 8">
            <a:extLst>
              <a:ext uri="{FF2B5EF4-FFF2-40B4-BE49-F238E27FC236}">
                <a16:creationId xmlns:a16="http://schemas.microsoft.com/office/drawing/2014/main" xmlns="" id="{59914AD4-F8C3-4582-99DE-6B20B71F699E}"/>
              </a:ext>
            </a:extLst>
          </p:cNvPr>
          <p:cNvSpPr/>
          <p:nvPr/>
        </p:nvSpPr>
        <p:spPr>
          <a:xfrm>
            <a:off x="10277602" y="6336001"/>
            <a:ext cx="1417376" cy="369332"/>
          </a:xfrm>
          <a:prstGeom prst="rect">
            <a:avLst/>
          </a:prstGeom>
        </p:spPr>
        <p:txBody>
          <a:bodyPr wrap="none">
            <a:spAutoFit/>
          </a:bodyPr>
          <a:lstStyle/>
          <a:p>
            <a:r>
              <a:rPr lang="en-US" b="1" dirty="0">
                <a:solidFill>
                  <a:srgbClr val="7030A0"/>
                </a:solidFill>
              </a:rPr>
              <a:t>APA (2020)</a:t>
            </a:r>
            <a:endParaRPr lang="en-US" dirty="0"/>
          </a:p>
        </p:txBody>
      </p:sp>
    </p:spTree>
    <p:extLst>
      <p:ext uri="{BB962C8B-B14F-4D97-AF65-F5344CB8AC3E}">
        <p14:creationId xmlns:p14="http://schemas.microsoft.com/office/powerpoint/2010/main" val="45916450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E96B00E1-BB7D-47B0-8EBB-D9E52186B2D1}"/>
              </a:ext>
            </a:extLst>
          </p:cNvPr>
          <p:cNvSpPr>
            <a:spLocks noGrp="1"/>
          </p:cNvSpPr>
          <p:nvPr>
            <p:ph type="ctrTitle"/>
          </p:nvPr>
        </p:nvSpPr>
        <p:spPr/>
        <p:txBody>
          <a:bodyPr/>
          <a:lstStyle/>
          <a:p>
            <a:r>
              <a:rPr lang="en-US" dirty="0"/>
              <a:t>Websites</a:t>
            </a:r>
          </a:p>
        </p:txBody>
      </p:sp>
      <p:sp>
        <p:nvSpPr>
          <p:cNvPr id="5" name="Subtitle 4">
            <a:extLst>
              <a:ext uri="{FF2B5EF4-FFF2-40B4-BE49-F238E27FC236}">
                <a16:creationId xmlns:a16="http://schemas.microsoft.com/office/drawing/2014/main" xmlns="" id="{DEBA4366-D47C-4CA4-8B50-03A8727A7E28}"/>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20093288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28768" y="1116278"/>
            <a:ext cx="3342442" cy="4596794"/>
          </a:xfrm>
        </p:spPr>
        <p:txBody>
          <a:bodyPr anchor="ctr">
            <a:normAutofit/>
          </a:bodyPr>
          <a:lstStyle/>
          <a:p>
            <a:r>
              <a:rPr lang="en-US" sz="3200" dirty="0">
                <a:solidFill>
                  <a:srgbClr val="EBEBEB"/>
                </a:solidFill>
              </a:rPr>
              <a:t>Information Needed to Document Websites</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290076" y="437513"/>
            <a:ext cx="6901923" cy="5954325"/>
          </a:xfrm>
        </p:spPr>
        <p:txBody>
          <a:bodyPr anchor="ctr">
            <a:normAutofit/>
          </a:bodyPr>
          <a:lstStyle/>
          <a:p>
            <a:pPr fontAlgn="t"/>
            <a:r>
              <a:rPr lang="en-US" dirty="0">
                <a:highlight>
                  <a:srgbClr val="FFFF00"/>
                </a:highlight>
              </a:rPr>
              <a:t>For a page from an organization’s website without individual authors, use the name of the organization as the author. </a:t>
            </a:r>
          </a:p>
          <a:p>
            <a:pPr fontAlgn="t"/>
            <a:r>
              <a:rPr lang="en-US" dirty="0">
                <a:highlight>
                  <a:srgbClr val="FFFF00"/>
                </a:highlight>
              </a:rPr>
              <a:t>Provide as specific a date as possible for the webpage. </a:t>
            </a:r>
          </a:p>
          <a:p>
            <a:pPr fontAlgn="t"/>
            <a:r>
              <a:rPr lang="en-US" dirty="0">
                <a:highlight>
                  <a:srgbClr val="FFFF00"/>
                </a:highlight>
              </a:rPr>
              <a:t>Some online works note when the work was last updated. If this date is clearly attributable to the specific content you are citing rather than the overall website, use the updated date in the reference. </a:t>
            </a:r>
          </a:p>
          <a:p>
            <a:pPr fontAlgn="t"/>
            <a:r>
              <a:rPr lang="en-US" dirty="0">
                <a:highlight>
                  <a:srgbClr val="FFFF00"/>
                </a:highlight>
              </a:rPr>
              <a:t>Do not include a date of last review in a reference because content that has been reviewed has not necessarily been changed. If a date of last review is noted on a work, ignore it for the purposes of the reference. </a:t>
            </a:r>
          </a:p>
          <a:p>
            <a:pPr fontAlgn="t"/>
            <a:r>
              <a:rPr lang="en-US" dirty="0">
                <a:highlight>
                  <a:srgbClr val="FFFF00"/>
                </a:highlight>
              </a:rPr>
              <a:t>Italicize the title of the webpage. </a:t>
            </a:r>
          </a:p>
          <a:p>
            <a:pPr fontAlgn="t"/>
            <a:r>
              <a:rPr lang="en-US" dirty="0">
                <a:highlight>
                  <a:srgbClr val="FFFF00"/>
                </a:highlight>
              </a:rPr>
              <a:t>If the author of the webpage and the site name are the same, omit the site name from the source element to avoid repetition. </a:t>
            </a:r>
          </a:p>
          <a:p>
            <a:pPr fontAlgn="t"/>
            <a:r>
              <a:rPr lang="en-US" dirty="0">
                <a:highlight>
                  <a:srgbClr val="FFFF00"/>
                </a:highlight>
              </a:rPr>
              <a:t>End the reference with the URL.</a:t>
            </a:r>
          </a:p>
          <a:p>
            <a:pPr marL="0" indent="0" fontAlgn="base">
              <a:buNone/>
            </a:pPr>
            <a:endParaRPr lang="en-US" sz="1800" dirty="0">
              <a:highlight>
                <a:srgbClr val="FFFF00"/>
              </a:highlight>
            </a:endParaRPr>
          </a:p>
        </p:txBody>
      </p:sp>
      <p:sp>
        <p:nvSpPr>
          <p:cNvPr id="9" name="Rectangle 8">
            <a:extLst>
              <a:ext uri="{FF2B5EF4-FFF2-40B4-BE49-F238E27FC236}">
                <a16:creationId xmlns:a16="http://schemas.microsoft.com/office/drawing/2014/main" xmlns="" id="{C452BC9F-C04E-498A-AB24-34F17CFE084C}"/>
              </a:ext>
            </a:extLst>
          </p:cNvPr>
          <p:cNvSpPr/>
          <p:nvPr/>
        </p:nvSpPr>
        <p:spPr>
          <a:xfrm>
            <a:off x="10277602" y="6336001"/>
            <a:ext cx="1417376" cy="369332"/>
          </a:xfrm>
          <a:prstGeom prst="rect">
            <a:avLst/>
          </a:prstGeom>
        </p:spPr>
        <p:txBody>
          <a:bodyPr wrap="none">
            <a:spAutoFit/>
          </a:bodyPr>
          <a:lstStyle/>
          <a:p>
            <a:r>
              <a:rPr lang="en-US" b="1" dirty="0">
                <a:solidFill>
                  <a:srgbClr val="7030A0"/>
                </a:solidFill>
              </a:rPr>
              <a:t>APA (2020)</a:t>
            </a:r>
            <a:endParaRPr lang="en-US" dirty="0"/>
          </a:p>
        </p:txBody>
      </p:sp>
    </p:spTree>
    <p:extLst>
      <p:ext uri="{BB962C8B-B14F-4D97-AF65-F5344CB8AC3E}">
        <p14:creationId xmlns:p14="http://schemas.microsoft.com/office/powerpoint/2010/main" val="308907576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28768" y="1116278"/>
            <a:ext cx="3342442" cy="4596794"/>
          </a:xfrm>
        </p:spPr>
        <p:txBody>
          <a:bodyPr anchor="ctr">
            <a:normAutofit/>
          </a:bodyPr>
          <a:lstStyle/>
          <a:p>
            <a:r>
              <a:rPr lang="en-US" sz="3200" dirty="0">
                <a:solidFill>
                  <a:srgbClr val="EBEBEB"/>
                </a:solidFill>
              </a:rPr>
              <a:t>Webpage on a Website</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290076" y="437513"/>
            <a:ext cx="6901923" cy="5954325"/>
          </a:xfrm>
        </p:spPr>
        <p:txBody>
          <a:bodyPr anchor="ctr">
            <a:normAutofit/>
          </a:bodyPr>
          <a:lstStyle/>
          <a:p>
            <a:pPr fontAlgn="base"/>
            <a:r>
              <a:rPr lang="en-US" dirty="0"/>
              <a:t>Bologna, C. (2019, October 31). </a:t>
            </a:r>
            <a:r>
              <a:rPr lang="en-US" i="1" dirty="0"/>
              <a:t>Why some people with </a:t>
            </a:r>
          </a:p>
          <a:p>
            <a:pPr marL="0" indent="0" fontAlgn="base">
              <a:buNone/>
            </a:pPr>
            <a:r>
              <a:rPr lang="en-US" i="1" dirty="0"/>
              <a:t>		anxiety love watching horror movies. </a:t>
            </a:r>
            <a:r>
              <a:rPr lang="en-US" dirty="0"/>
              <a:t>HuffPost.   </a:t>
            </a:r>
          </a:p>
          <a:p>
            <a:pPr marL="0" indent="0" fontAlgn="base">
              <a:buNone/>
            </a:pPr>
            <a:r>
              <a:rPr lang="en-US" dirty="0"/>
              <a:t>		https://www.huffpost.com/entry/anxiety-love-	</a:t>
            </a:r>
          </a:p>
          <a:p>
            <a:pPr marL="0" indent="0" fontAlgn="base">
              <a:buNone/>
            </a:pPr>
            <a:r>
              <a:rPr lang="en-US" dirty="0"/>
              <a:t>		watching-horror-</a:t>
            </a:r>
            <a:r>
              <a:rPr lang="en-US" dirty="0" err="1"/>
              <a:t>movies_l</a:t>
            </a:r>
            <a:r>
              <a:rPr lang="en-US" dirty="0"/>
              <a:t>_ </a:t>
            </a:r>
          </a:p>
          <a:p>
            <a:pPr marL="0" indent="0" fontAlgn="base">
              <a:buNone/>
            </a:pPr>
            <a:r>
              <a:rPr lang="en-US" dirty="0"/>
              <a:t>		5d277587e4b02a5a5d57b59e </a:t>
            </a:r>
          </a:p>
          <a:p>
            <a:pPr fontAlgn="base"/>
            <a:r>
              <a:rPr lang="en-US" dirty="0" err="1"/>
              <a:t>Woodyatt</a:t>
            </a:r>
            <a:r>
              <a:rPr lang="en-US" dirty="0"/>
              <a:t>, A. (2019, September 10). </a:t>
            </a:r>
            <a:r>
              <a:rPr lang="en-US" i="1" dirty="0"/>
              <a:t>Daytime naps once </a:t>
            </a:r>
          </a:p>
          <a:p>
            <a:pPr marL="0" indent="0" fontAlgn="base">
              <a:buNone/>
            </a:pPr>
            <a:r>
              <a:rPr lang="en-US" i="1" dirty="0"/>
              <a:t>		or twice a week may be linked to a healthy heart, </a:t>
            </a:r>
          </a:p>
          <a:p>
            <a:pPr marL="0" indent="0" fontAlgn="base">
              <a:buNone/>
            </a:pPr>
            <a:r>
              <a:rPr lang="en-US" i="1" dirty="0"/>
              <a:t>		researchers say. </a:t>
            </a:r>
            <a:r>
              <a:rPr lang="en-US" dirty="0"/>
              <a:t>CNN. https://www.cnn.com/2019/																09/10/health/nap-heart-health-wellness-</a:t>
            </a:r>
            <a:r>
              <a:rPr lang="en-US" dirty="0" err="1"/>
              <a:t>intl</a:t>
            </a:r>
            <a:r>
              <a:rPr lang="en-US" dirty="0"/>
              <a:t>-</a:t>
            </a:r>
            <a:r>
              <a:rPr lang="en-US" dirty="0" err="1"/>
              <a:t>scli</a:t>
            </a:r>
            <a:r>
              <a:rPr lang="en-US" dirty="0"/>
              <a:t>/</a:t>
            </a:r>
          </a:p>
          <a:p>
            <a:pPr marL="0" indent="0" fontAlgn="base">
              <a:buNone/>
            </a:pPr>
            <a:r>
              <a:rPr lang="en-US" dirty="0"/>
              <a:t>		index.html</a:t>
            </a:r>
          </a:p>
          <a:p>
            <a:pPr marL="0" indent="0" fontAlgn="base">
              <a:buNone/>
            </a:pPr>
            <a:endParaRPr lang="en-US" dirty="0"/>
          </a:p>
          <a:p>
            <a:pPr fontAlgn="t"/>
            <a:r>
              <a:rPr lang="en-US" b="1" i="1" dirty="0"/>
              <a:t>Parenthetical citations</a:t>
            </a:r>
            <a:r>
              <a:rPr lang="en-US" dirty="0"/>
              <a:t>: </a:t>
            </a:r>
            <a:r>
              <a:rPr lang="en-US" dirty="0">
                <a:highlight>
                  <a:srgbClr val="FFFF00"/>
                </a:highlight>
              </a:rPr>
              <a:t>(Bologna, 2019; </a:t>
            </a:r>
            <a:r>
              <a:rPr lang="en-US" dirty="0" err="1">
                <a:highlight>
                  <a:srgbClr val="FFFF00"/>
                </a:highlight>
              </a:rPr>
              <a:t>Woodyatt</a:t>
            </a:r>
            <a:r>
              <a:rPr lang="en-US" dirty="0">
                <a:highlight>
                  <a:srgbClr val="FFFF00"/>
                </a:highlight>
              </a:rPr>
              <a:t>, 2019) </a:t>
            </a:r>
          </a:p>
          <a:p>
            <a:pPr fontAlgn="t"/>
            <a:r>
              <a:rPr lang="en-US" b="1" i="1" dirty="0"/>
              <a:t>Narrative citations</a:t>
            </a:r>
            <a:r>
              <a:rPr lang="en-US" dirty="0"/>
              <a:t>: </a:t>
            </a:r>
            <a:r>
              <a:rPr lang="en-US" dirty="0">
                <a:highlight>
                  <a:srgbClr val="FFFF00"/>
                </a:highlight>
              </a:rPr>
              <a:t>Bologna (2019) and </a:t>
            </a:r>
            <a:r>
              <a:rPr lang="en-US" dirty="0" err="1">
                <a:highlight>
                  <a:srgbClr val="FFFF00"/>
                </a:highlight>
              </a:rPr>
              <a:t>Woodyatt</a:t>
            </a:r>
            <a:r>
              <a:rPr lang="en-US" dirty="0">
                <a:highlight>
                  <a:srgbClr val="FFFF00"/>
                </a:highlight>
              </a:rPr>
              <a:t> (2019</a:t>
            </a:r>
            <a:r>
              <a:rPr lang="en-US" dirty="0"/>
              <a:t>)</a:t>
            </a:r>
          </a:p>
          <a:p>
            <a:pPr marL="0" indent="0" fontAlgn="base">
              <a:buNone/>
            </a:pPr>
            <a:endParaRPr lang="en-US" sz="1800" dirty="0">
              <a:highlight>
                <a:srgbClr val="FFFF00"/>
              </a:highlight>
            </a:endParaRPr>
          </a:p>
        </p:txBody>
      </p:sp>
      <p:sp>
        <p:nvSpPr>
          <p:cNvPr id="9" name="Rectangle 8">
            <a:extLst>
              <a:ext uri="{FF2B5EF4-FFF2-40B4-BE49-F238E27FC236}">
                <a16:creationId xmlns:a16="http://schemas.microsoft.com/office/drawing/2014/main" xmlns="" id="{C452BC9F-C04E-498A-AB24-34F17CFE084C}"/>
              </a:ext>
            </a:extLst>
          </p:cNvPr>
          <p:cNvSpPr/>
          <p:nvPr/>
        </p:nvSpPr>
        <p:spPr>
          <a:xfrm>
            <a:off x="10277602" y="6336001"/>
            <a:ext cx="1417376" cy="369332"/>
          </a:xfrm>
          <a:prstGeom prst="rect">
            <a:avLst/>
          </a:prstGeom>
        </p:spPr>
        <p:txBody>
          <a:bodyPr wrap="none">
            <a:spAutoFit/>
          </a:bodyPr>
          <a:lstStyle/>
          <a:p>
            <a:r>
              <a:rPr lang="en-US" b="1" dirty="0">
                <a:solidFill>
                  <a:srgbClr val="7030A0"/>
                </a:solidFill>
              </a:rPr>
              <a:t>APA (2020)</a:t>
            </a:r>
            <a:endParaRPr lang="en-US" dirty="0"/>
          </a:p>
        </p:txBody>
      </p:sp>
    </p:spTree>
    <p:extLst>
      <p:ext uri="{BB962C8B-B14F-4D97-AF65-F5344CB8AC3E}">
        <p14:creationId xmlns:p14="http://schemas.microsoft.com/office/powerpoint/2010/main" val="279101929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28768" y="1116278"/>
            <a:ext cx="3342442" cy="4596794"/>
          </a:xfrm>
        </p:spPr>
        <p:txBody>
          <a:bodyPr anchor="ctr">
            <a:normAutofit/>
          </a:bodyPr>
          <a:lstStyle/>
          <a:p>
            <a:r>
              <a:rPr lang="en-US" sz="3200" dirty="0">
                <a:solidFill>
                  <a:srgbClr val="EBEBEB"/>
                </a:solidFill>
              </a:rPr>
              <a:t>Webpage on a Website with an Organizational Group As Author</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290076" y="437513"/>
            <a:ext cx="6901923" cy="5954325"/>
          </a:xfrm>
        </p:spPr>
        <p:txBody>
          <a:bodyPr anchor="ctr">
            <a:normAutofit/>
          </a:bodyPr>
          <a:lstStyle/>
          <a:p>
            <a:pPr fontAlgn="base"/>
            <a:r>
              <a:rPr lang="en-US" dirty="0"/>
              <a:t>World Health Organization. (2018, May 24)</a:t>
            </a:r>
            <a:r>
              <a:rPr lang="en-US" i="1" dirty="0"/>
              <a:t>. The top 10 </a:t>
            </a:r>
          </a:p>
          <a:p>
            <a:pPr marL="0" indent="0" fontAlgn="base">
              <a:buNone/>
            </a:pPr>
            <a:r>
              <a:rPr lang="en-US" i="1" dirty="0"/>
              <a:t>		causes of death.</a:t>
            </a:r>
            <a:r>
              <a:rPr lang="en-US" dirty="0"/>
              <a:t> https://www.who.int/news-room/																fact-sheets/detail/the-top-10-causes-of-death</a:t>
            </a:r>
          </a:p>
          <a:p>
            <a:pPr marL="0" indent="0" fontAlgn="base">
              <a:buNone/>
            </a:pPr>
            <a:endParaRPr lang="en-US" sz="1800" dirty="0"/>
          </a:p>
          <a:p>
            <a:pPr fontAlgn="t"/>
            <a:r>
              <a:rPr lang="en-US" b="1" i="1" dirty="0"/>
              <a:t>Parenthetical citations</a:t>
            </a:r>
            <a:r>
              <a:rPr lang="en-US" dirty="0"/>
              <a:t>: </a:t>
            </a:r>
            <a:r>
              <a:rPr lang="en-US" dirty="0">
                <a:highlight>
                  <a:srgbClr val="FFFF00"/>
                </a:highlight>
              </a:rPr>
              <a:t>(World Health Organization, 2018)</a:t>
            </a:r>
          </a:p>
          <a:p>
            <a:pPr fontAlgn="t"/>
            <a:r>
              <a:rPr lang="en-US" b="1" i="1" dirty="0"/>
              <a:t>Narrative citations</a:t>
            </a:r>
            <a:r>
              <a:rPr lang="en-US" dirty="0"/>
              <a:t>: </a:t>
            </a:r>
            <a:r>
              <a:rPr lang="en-US" dirty="0">
                <a:highlight>
                  <a:srgbClr val="FFFF00"/>
                </a:highlight>
              </a:rPr>
              <a:t>World Health Organization (2018)</a:t>
            </a:r>
            <a:endParaRPr lang="en-US" sz="1800" dirty="0">
              <a:highlight>
                <a:srgbClr val="FFFF00"/>
              </a:highlight>
            </a:endParaRPr>
          </a:p>
        </p:txBody>
      </p:sp>
      <p:sp>
        <p:nvSpPr>
          <p:cNvPr id="9" name="Rectangle 8">
            <a:extLst>
              <a:ext uri="{FF2B5EF4-FFF2-40B4-BE49-F238E27FC236}">
                <a16:creationId xmlns:a16="http://schemas.microsoft.com/office/drawing/2014/main" xmlns="" id="{C452BC9F-C04E-498A-AB24-34F17CFE084C}"/>
              </a:ext>
            </a:extLst>
          </p:cNvPr>
          <p:cNvSpPr/>
          <p:nvPr/>
        </p:nvSpPr>
        <p:spPr>
          <a:xfrm>
            <a:off x="10277602" y="6336001"/>
            <a:ext cx="1417376" cy="369332"/>
          </a:xfrm>
          <a:prstGeom prst="rect">
            <a:avLst/>
          </a:prstGeom>
        </p:spPr>
        <p:txBody>
          <a:bodyPr wrap="none">
            <a:spAutoFit/>
          </a:bodyPr>
          <a:lstStyle/>
          <a:p>
            <a:r>
              <a:rPr lang="en-US" b="1" dirty="0">
                <a:solidFill>
                  <a:srgbClr val="7030A0"/>
                </a:solidFill>
              </a:rPr>
              <a:t>APA (2020)</a:t>
            </a:r>
            <a:endParaRPr lang="en-US" dirty="0"/>
          </a:p>
        </p:txBody>
      </p:sp>
    </p:spTree>
    <p:extLst>
      <p:ext uri="{BB962C8B-B14F-4D97-AF65-F5344CB8AC3E}">
        <p14:creationId xmlns:p14="http://schemas.microsoft.com/office/powerpoint/2010/main" val="325652431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28768" y="1116278"/>
            <a:ext cx="3342442" cy="4596794"/>
          </a:xfrm>
        </p:spPr>
        <p:txBody>
          <a:bodyPr anchor="ctr">
            <a:normAutofit/>
          </a:bodyPr>
          <a:lstStyle/>
          <a:p>
            <a:r>
              <a:rPr lang="en-US" sz="3200" dirty="0">
                <a:solidFill>
                  <a:srgbClr val="EBEBEB"/>
                </a:solidFill>
              </a:rPr>
              <a:t>Webpage on a Website with an Individual Author</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290076" y="437513"/>
            <a:ext cx="6901923" cy="5954325"/>
          </a:xfrm>
        </p:spPr>
        <p:txBody>
          <a:bodyPr anchor="ctr">
            <a:normAutofit/>
          </a:bodyPr>
          <a:lstStyle/>
          <a:p>
            <a:pPr fontAlgn="base"/>
            <a:r>
              <a:rPr lang="en-US" dirty="0" err="1"/>
              <a:t>Giovanetti</a:t>
            </a:r>
            <a:r>
              <a:rPr lang="en-US" dirty="0"/>
              <a:t>, F. (2019, November 16). </a:t>
            </a:r>
            <a:r>
              <a:rPr lang="en-US" i="1" dirty="0"/>
              <a:t>Why we are so </a:t>
            </a:r>
          </a:p>
          <a:p>
            <a:pPr marL="0" indent="0" fontAlgn="base">
              <a:buNone/>
            </a:pPr>
            <a:r>
              <a:rPr lang="en-US" i="1" dirty="0"/>
              <a:t>		obsessed with personality types</a:t>
            </a:r>
            <a:r>
              <a:rPr lang="en-US" dirty="0"/>
              <a:t>. Medium.   </a:t>
            </a:r>
          </a:p>
          <a:p>
            <a:pPr marL="0" indent="0" fontAlgn="base">
              <a:buNone/>
            </a:pPr>
            <a:r>
              <a:rPr lang="en-US" dirty="0"/>
              <a:t>		https://medium.com/the-business-of-wellness/why-</a:t>
            </a:r>
          </a:p>
          <a:p>
            <a:pPr marL="0" indent="0" fontAlgn="base">
              <a:buNone/>
            </a:pPr>
            <a:r>
              <a:rPr lang="en-US" dirty="0"/>
              <a:t>		we-are-so-obsessed-with-personality-types-</a:t>
            </a:r>
          </a:p>
          <a:p>
            <a:pPr marL="0" indent="0" fontAlgn="base">
              <a:buNone/>
            </a:pPr>
            <a:r>
              <a:rPr lang="en-US" dirty="0"/>
              <a:t>		577450f9aee9</a:t>
            </a:r>
          </a:p>
          <a:p>
            <a:pPr marL="0" indent="0" fontAlgn="base">
              <a:buNone/>
            </a:pPr>
            <a:endParaRPr lang="en-US" dirty="0"/>
          </a:p>
          <a:p>
            <a:pPr fontAlgn="t"/>
            <a:r>
              <a:rPr lang="en-US" b="1" i="1" dirty="0"/>
              <a:t>Parenthetical citation</a:t>
            </a:r>
            <a:r>
              <a:rPr lang="en-US" dirty="0"/>
              <a:t>: </a:t>
            </a:r>
            <a:r>
              <a:rPr lang="en-US" dirty="0">
                <a:highlight>
                  <a:srgbClr val="FFFF00"/>
                </a:highlight>
              </a:rPr>
              <a:t>(</a:t>
            </a:r>
            <a:r>
              <a:rPr lang="en-US" dirty="0" err="1">
                <a:highlight>
                  <a:srgbClr val="FFFF00"/>
                </a:highlight>
              </a:rPr>
              <a:t>Giovanetti</a:t>
            </a:r>
            <a:r>
              <a:rPr lang="en-US" dirty="0">
                <a:highlight>
                  <a:srgbClr val="FFFF00"/>
                </a:highlight>
              </a:rPr>
              <a:t>, 2019) </a:t>
            </a:r>
          </a:p>
          <a:p>
            <a:pPr fontAlgn="t"/>
            <a:r>
              <a:rPr lang="en-US" b="1" i="1" dirty="0"/>
              <a:t>Narrative citation</a:t>
            </a:r>
            <a:r>
              <a:rPr lang="en-US" dirty="0"/>
              <a:t>: </a:t>
            </a:r>
            <a:r>
              <a:rPr lang="en-US" dirty="0" err="1">
                <a:highlight>
                  <a:srgbClr val="FFFF00"/>
                </a:highlight>
              </a:rPr>
              <a:t>Giovanetti</a:t>
            </a:r>
            <a:r>
              <a:rPr lang="en-US" dirty="0">
                <a:highlight>
                  <a:srgbClr val="FFFF00"/>
                </a:highlight>
              </a:rPr>
              <a:t> (2019)</a:t>
            </a:r>
          </a:p>
          <a:p>
            <a:pPr fontAlgn="base"/>
            <a:endParaRPr lang="en-US" sz="1800" dirty="0">
              <a:highlight>
                <a:srgbClr val="FFFF00"/>
              </a:highlight>
            </a:endParaRPr>
          </a:p>
        </p:txBody>
      </p:sp>
      <p:sp>
        <p:nvSpPr>
          <p:cNvPr id="9" name="Rectangle 8">
            <a:extLst>
              <a:ext uri="{FF2B5EF4-FFF2-40B4-BE49-F238E27FC236}">
                <a16:creationId xmlns:a16="http://schemas.microsoft.com/office/drawing/2014/main" xmlns="" id="{C452BC9F-C04E-498A-AB24-34F17CFE084C}"/>
              </a:ext>
            </a:extLst>
          </p:cNvPr>
          <p:cNvSpPr/>
          <p:nvPr/>
        </p:nvSpPr>
        <p:spPr>
          <a:xfrm>
            <a:off x="10277602" y="6336001"/>
            <a:ext cx="1417376" cy="369332"/>
          </a:xfrm>
          <a:prstGeom prst="rect">
            <a:avLst/>
          </a:prstGeom>
        </p:spPr>
        <p:txBody>
          <a:bodyPr wrap="none">
            <a:spAutoFit/>
          </a:bodyPr>
          <a:lstStyle/>
          <a:p>
            <a:r>
              <a:rPr lang="en-US" b="1" dirty="0">
                <a:solidFill>
                  <a:srgbClr val="7030A0"/>
                </a:solidFill>
              </a:rPr>
              <a:t>APA (2020)</a:t>
            </a:r>
            <a:endParaRPr lang="en-US" dirty="0"/>
          </a:p>
        </p:txBody>
      </p:sp>
    </p:spTree>
    <p:extLst>
      <p:ext uri="{BB962C8B-B14F-4D97-AF65-F5344CB8AC3E}">
        <p14:creationId xmlns:p14="http://schemas.microsoft.com/office/powerpoint/2010/main" val="34431194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28768" y="1116278"/>
            <a:ext cx="3342442" cy="4596794"/>
          </a:xfrm>
        </p:spPr>
        <p:txBody>
          <a:bodyPr anchor="ctr">
            <a:normAutofit/>
          </a:bodyPr>
          <a:lstStyle/>
          <a:p>
            <a:r>
              <a:rPr lang="en-US" sz="3200" dirty="0">
                <a:solidFill>
                  <a:srgbClr val="EBEBEB"/>
                </a:solidFill>
              </a:rPr>
              <a:t>Webpage on a Website with a Retrieval Date</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290076" y="437513"/>
            <a:ext cx="6901923" cy="5954325"/>
          </a:xfrm>
        </p:spPr>
        <p:txBody>
          <a:bodyPr anchor="ctr">
            <a:normAutofit/>
          </a:bodyPr>
          <a:lstStyle/>
          <a:p>
            <a:pPr fontAlgn="base"/>
            <a:r>
              <a:rPr lang="en-US" dirty="0"/>
              <a:t>U.S. Census Bureau. (n.d.). </a:t>
            </a:r>
            <a:r>
              <a:rPr lang="en-US" i="1" dirty="0"/>
              <a:t>U.S. and world population </a:t>
            </a:r>
          </a:p>
          <a:p>
            <a:pPr marL="0" indent="0" fontAlgn="base">
              <a:buNone/>
            </a:pPr>
            <a:r>
              <a:rPr lang="en-US" i="1" dirty="0"/>
              <a:t>		clock. </a:t>
            </a:r>
            <a:r>
              <a:rPr lang="en-US" dirty="0"/>
              <a:t>U.S. Department of Commerce. Retrieved </a:t>
            </a:r>
          </a:p>
          <a:p>
            <a:pPr marL="0" indent="0" fontAlgn="base">
              <a:buNone/>
            </a:pPr>
            <a:r>
              <a:rPr lang="en-US" dirty="0"/>
              <a:t>		January 9, 2020, from https://www.census.gov/ </a:t>
            </a:r>
          </a:p>
          <a:p>
            <a:pPr marL="0" indent="0" fontAlgn="base">
              <a:buNone/>
            </a:pPr>
            <a:r>
              <a:rPr lang="en-US" dirty="0"/>
              <a:t>		</a:t>
            </a:r>
            <a:r>
              <a:rPr lang="en-US" dirty="0" err="1"/>
              <a:t>popclock</a:t>
            </a:r>
            <a:r>
              <a:rPr lang="en-US" dirty="0"/>
              <a:t>/</a:t>
            </a:r>
          </a:p>
          <a:p>
            <a:pPr marL="0" indent="0" fontAlgn="base">
              <a:buNone/>
            </a:pPr>
            <a:endParaRPr lang="en-US" dirty="0"/>
          </a:p>
          <a:p>
            <a:pPr fontAlgn="t"/>
            <a:r>
              <a:rPr lang="en-US" b="1" i="1" dirty="0"/>
              <a:t>Parenthetical citation</a:t>
            </a:r>
            <a:r>
              <a:rPr lang="en-US" dirty="0"/>
              <a:t>: </a:t>
            </a:r>
            <a:r>
              <a:rPr lang="en-US" dirty="0">
                <a:highlight>
                  <a:srgbClr val="FFFF00"/>
                </a:highlight>
              </a:rPr>
              <a:t>(U.S. Census Bureau, n.d.)</a:t>
            </a:r>
          </a:p>
          <a:p>
            <a:pPr fontAlgn="t"/>
            <a:r>
              <a:rPr lang="en-US" b="1" i="1" dirty="0"/>
              <a:t>Narrative citation</a:t>
            </a:r>
            <a:r>
              <a:rPr lang="en-US" dirty="0"/>
              <a:t>: </a:t>
            </a:r>
            <a:r>
              <a:rPr lang="en-US" dirty="0">
                <a:highlight>
                  <a:srgbClr val="FFFF00"/>
                </a:highlight>
              </a:rPr>
              <a:t>U.S. Census Bureau (n.d.)</a:t>
            </a:r>
          </a:p>
          <a:p>
            <a:pPr marL="0" indent="0" fontAlgn="t">
              <a:buNone/>
            </a:pPr>
            <a:endParaRPr lang="en-US" dirty="0">
              <a:highlight>
                <a:srgbClr val="FFFF00"/>
              </a:highlight>
            </a:endParaRPr>
          </a:p>
          <a:p>
            <a:pPr fontAlgn="t"/>
            <a:r>
              <a:rPr lang="en-US" dirty="0"/>
              <a:t>***When contents of a page are designed to change over time but are not archived, include a retrieval date in the reference.*** (This is not a common occurrence for all websites)</a:t>
            </a:r>
          </a:p>
          <a:p>
            <a:pPr fontAlgn="base"/>
            <a:endParaRPr lang="en-US" sz="1800" dirty="0">
              <a:highlight>
                <a:srgbClr val="FFFF00"/>
              </a:highlight>
            </a:endParaRPr>
          </a:p>
        </p:txBody>
      </p:sp>
      <p:sp>
        <p:nvSpPr>
          <p:cNvPr id="9" name="Rectangle 8">
            <a:extLst>
              <a:ext uri="{FF2B5EF4-FFF2-40B4-BE49-F238E27FC236}">
                <a16:creationId xmlns:a16="http://schemas.microsoft.com/office/drawing/2014/main" xmlns="" id="{C452BC9F-C04E-498A-AB24-34F17CFE084C}"/>
              </a:ext>
            </a:extLst>
          </p:cNvPr>
          <p:cNvSpPr/>
          <p:nvPr/>
        </p:nvSpPr>
        <p:spPr>
          <a:xfrm>
            <a:off x="10277602" y="6336001"/>
            <a:ext cx="1417376" cy="369332"/>
          </a:xfrm>
          <a:prstGeom prst="rect">
            <a:avLst/>
          </a:prstGeom>
        </p:spPr>
        <p:txBody>
          <a:bodyPr wrap="none">
            <a:spAutoFit/>
          </a:bodyPr>
          <a:lstStyle/>
          <a:p>
            <a:r>
              <a:rPr lang="en-US" b="1" dirty="0">
                <a:solidFill>
                  <a:srgbClr val="7030A0"/>
                </a:solidFill>
              </a:rPr>
              <a:t>APA (2020)</a:t>
            </a:r>
            <a:endParaRPr lang="en-US" dirty="0"/>
          </a:p>
        </p:txBody>
      </p:sp>
    </p:spTree>
    <p:extLst>
      <p:ext uri="{BB962C8B-B14F-4D97-AF65-F5344CB8AC3E}">
        <p14:creationId xmlns:p14="http://schemas.microsoft.com/office/powerpoint/2010/main" val="350882828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28768" y="1116278"/>
            <a:ext cx="3342442" cy="4596794"/>
          </a:xfrm>
        </p:spPr>
        <p:txBody>
          <a:bodyPr anchor="ctr">
            <a:normAutofit/>
          </a:bodyPr>
          <a:lstStyle/>
          <a:p>
            <a:r>
              <a:rPr lang="en-US" sz="3200" dirty="0">
                <a:solidFill>
                  <a:srgbClr val="EBEBEB"/>
                </a:solidFill>
              </a:rPr>
              <a:t>Referencing a Whole Website</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290076" y="437513"/>
            <a:ext cx="6901923" cy="5954325"/>
          </a:xfrm>
        </p:spPr>
        <p:txBody>
          <a:bodyPr anchor="ctr">
            <a:normAutofit/>
          </a:bodyPr>
          <a:lstStyle/>
          <a:p>
            <a:pPr fontAlgn="base"/>
            <a:endParaRPr lang="en-US" dirty="0"/>
          </a:p>
          <a:p>
            <a:pPr fontAlgn="base"/>
            <a:r>
              <a:rPr lang="en-US" dirty="0"/>
              <a:t>Do not create references or in-text citations for whole websites.</a:t>
            </a:r>
          </a:p>
          <a:p>
            <a:pPr fontAlgn="base"/>
            <a:r>
              <a:rPr lang="en-US" dirty="0"/>
              <a:t>To mention a website in general, and not any particular information on that site, provide the name of the website in the text and include the URL in parentheses. For example, you might mention that you used a website to create a survey.</a:t>
            </a:r>
          </a:p>
          <a:p>
            <a:pPr marL="0" indent="0" fontAlgn="base">
              <a:buNone/>
            </a:pPr>
            <a:r>
              <a:rPr lang="en-US" b="1" dirty="0"/>
              <a:t>Example: </a:t>
            </a:r>
          </a:p>
          <a:p>
            <a:pPr marL="0" indent="0" fontAlgn="base">
              <a:buNone/>
            </a:pPr>
            <a:r>
              <a:rPr lang="en-US" dirty="0"/>
              <a:t>We created our survey using Qualtrics (https://www.qualtrics.com).</a:t>
            </a:r>
          </a:p>
          <a:p>
            <a:pPr fontAlgn="base"/>
            <a:endParaRPr lang="en-US" sz="1800" dirty="0">
              <a:highlight>
                <a:srgbClr val="FFFF00"/>
              </a:highlight>
            </a:endParaRPr>
          </a:p>
        </p:txBody>
      </p:sp>
      <p:sp>
        <p:nvSpPr>
          <p:cNvPr id="9" name="Rectangle 8">
            <a:extLst>
              <a:ext uri="{FF2B5EF4-FFF2-40B4-BE49-F238E27FC236}">
                <a16:creationId xmlns:a16="http://schemas.microsoft.com/office/drawing/2014/main" xmlns="" id="{C452BC9F-C04E-498A-AB24-34F17CFE084C}"/>
              </a:ext>
            </a:extLst>
          </p:cNvPr>
          <p:cNvSpPr/>
          <p:nvPr/>
        </p:nvSpPr>
        <p:spPr>
          <a:xfrm>
            <a:off x="10277602" y="6336001"/>
            <a:ext cx="1417376" cy="369332"/>
          </a:xfrm>
          <a:prstGeom prst="rect">
            <a:avLst/>
          </a:prstGeom>
        </p:spPr>
        <p:txBody>
          <a:bodyPr wrap="none">
            <a:spAutoFit/>
          </a:bodyPr>
          <a:lstStyle/>
          <a:p>
            <a:r>
              <a:rPr lang="en-US" b="1" dirty="0">
                <a:solidFill>
                  <a:srgbClr val="7030A0"/>
                </a:solidFill>
              </a:rPr>
              <a:t>APA (2020)</a:t>
            </a:r>
            <a:endParaRPr lang="en-US" dirty="0"/>
          </a:p>
        </p:txBody>
      </p:sp>
    </p:spTree>
    <p:extLst>
      <p:ext uri="{BB962C8B-B14F-4D97-AF65-F5344CB8AC3E}">
        <p14:creationId xmlns:p14="http://schemas.microsoft.com/office/powerpoint/2010/main" val="169959766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1F185E38-423D-41B1-A192-45C64EE2FDE7}"/>
              </a:ext>
            </a:extLst>
          </p:cNvPr>
          <p:cNvSpPr>
            <a:spLocks noGrp="1"/>
          </p:cNvSpPr>
          <p:nvPr>
            <p:ph type="title"/>
          </p:nvPr>
        </p:nvSpPr>
        <p:spPr>
          <a:xfrm>
            <a:off x="1130476" y="2132894"/>
            <a:ext cx="2793158" cy="2592211"/>
          </a:xfrm>
        </p:spPr>
        <p:txBody>
          <a:bodyPr/>
          <a:lstStyle/>
          <a:p>
            <a:r>
              <a:rPr lang="en-US" sz="3200" dirty="0"/>
              <a:t>Articles, Webpages, and Blog Posts with No Author</a:t>
            </a:r>
          </a:p>
        </p:txBody>
      </p:sp>
      <p:sp>
        <p:nvSpPr>
          <p:cNvPr id="5" name="Content Placeholder 4">
            <a:extLst>
              <a:ext uri="{FF2B5EF4-FFF2-40B4-BE49-F238E27FC236}">
                <a16:creationId xmlns:a16="http://schemas.microsoft.com/office/drawing/2014/main" xmlns="" id="{BA75E58C-A8F2-425D-A6B4-6041CFE68D3B}"/>
              </a:ext>
            </a:extLst>
          </p:cNvPr>
          <p:cNvSpPr>
            <a:spLocks noGrp="1"/>
          </p:cNvSpPr>
          <p:nvPr>
            <p:ph idx="1"/>
          </p:nvPr>
        </p:nvSpPr>
        <p:spPr>
          <a:xfrm>
            <a:off x="5350934" y="1106311"/>
            <a:ext cx="6118578" cy="4913489"/>
          </a:xfrm>
        </p:spPr>
        <p:txBody>
          <a:bodyPr>
            <a:normAutofit fontScale="92500" lnSpcReduction="20000"/>
          </a:bodyPr>
          <a:lstStyle/>
          <a:p>
            <a:r>
              <a:rPr lang="en-US" dirty="0"/>
              <a:t>When there is no author for a web page, the title moves to the first position of the reference entry.</a:t>
            </a:r>
          </a:p>
          <a:p>
            <a:r>
              <a:rPr lang="en-US" dirty="0">
                <a:highlight>
                  <a:srgbClr val="FFFF00"/>
                </a:highlight>
              </a:rPr>
              <a:t>Example</a:t>
            </a:r>
            <a:r>
              <a:rPr lang="en-US" dirty="0"/>
              <a:t>:</a:t>
            </a:r>
          </a:p>
          <a:p>
            <a:r>
              <a:rPr lang="en-US" i="1" dirty="0">
                <a:highlight>
                  <a:srgbClr val="FFFF00"/>
                </a:highlight>
              </a:rPr>
              <a:t>All 33 Chile miners freed in flawless rescue</a:t>
            </a:r>
            <a:r>
              <a:rPr lang="en-US" dirty="0">
                <a:highlight>
                  <a:srgbClr val="FFFF00"/>
                </a:highlight>
              </a:rPr>
              <a:t>. (2010, October 13). Retrieved from http://www.msnbc.msn.com/id/39625809/ns/world_news-americas</a:t>
            </a:r>
            <a:r>
              <a:rPr lang="en-US" dirty="0"/>
              <a:t>/</a:t>
            </a:r>
          </a:p>
          <a:p>
            <a:r>
              <a:rPr lang="en-US" dirty="0"/>
              <a:t>Cite in text the first few words of the reference list entry (usually the title) and the year. Use double quotation marks around the title or abbreviated title.: </a:t>
            </a:r>
            <a:r>
              <a:rPr lang="en-US" dirty="0">
                <a:highlight>
                  <a:srgbClr val="FFFF00"/>
                </a:highlight>
              </a:rPr>
              <a:t>(</a:t>
            </a:r>
            <a:r>
              <a:rPr lang="en-US" i="1" dirty="0">
                <a:highlight>
                  <a:srgbClr val="FFFF00"/>
                </a:highlight>
              </a:rPr>
              <a:t>All 33 Chile Miners</a:t>
            </a:r>
            <a:r>
              <a:rPr lang="en-US" dirty="0">
                <a:highlight>
                  <a:srgbClr val="FFFF00"/>
                </a:highlight>
              </a:rPr>
              <a:t>, 2010)</a:t>
            </a:r>
            <a:r>
              <a:rPr lang="en-US" dirty="0"/>
              <a:t>.</a:t>
            </a:r>
          </a:p>
          <a:p>
            <a:r>
              <a:rPr lang="en-US" dirty="0"/>
              <a:t>Use the full title of the web page if it is short for the parenthetical citation. Articles found on the web, like the example above, are not italicized in the reference entry and are not italicized but enclosed in quotations in the in-text citation, just like a newspaper or magazine article.</a:t>
            </a:r>
          </a:p>
          <a:p>
            <a:pPr marL="0" indent="0">
              <a:buNone/>
            </a:pPr>
            <a:r>
              <a:rPr lang="en-US" dirty="0"/>
              <a:t>APA.org provides a table for referencing work with missing information: </a:t>
            </a:r>
            <a:r>
              <a:rPr lang="en-US" dirty="0">
                <a:hlinkClick r:id="rId2"/>
              </a:rPr>
              <a:t>https://apastyle.apa.org/style-grammar-guidelines/references/missing-information</a:t>
            </a:r>
            <a:endParaRPr lang="en-US" dirty="0"/>
          </a:p>
        </p:txBody>
      </p:sp>
    </p:spTree>
    <p:extLst>
      <p:ext uri="{BB962C8B-B14F-4D97-AF65-F5344CB8AC3E}">
        <p14:creationId xmlns:p14="http://schemas.microsoft.com/office/powerpoint/2010/main" val="157413362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AE15D13-E09C-406A-AA94-1AD737733B3B}"/>
              </a:ext>
            </a:extLst>
          </p:cNvPr>
          <p:cNvSpPr>
            <a:spLocks noGrp="1"/>
          </p:cNvSpPr>
          <p:nvPr>
            <p:ph type="ctrTitle"/>
          </p:nvPr>
        </p:nvSpPr>
        <p:spPr/>
        <p:txBody>
          <a:bodyPr/>
          <a:lstStyle/>
          <a:p>
            <a:r>
              <a:rPr lang="en-US" dirty="0"/>
              <a:t>Social Media</a:t>
            </a:r>
          </a:p>
        </p:txBody>
      </p:sp>
      <p:sp>
        <p:nvSpPr>
          <p:cNvPr id="3" name="Subtitle 2">
            <a:extLst>
              <a:ext uri="{FF2B5EF4-FFF2-40B4-BE49-F238E27FC236}">
                <a16:creationId xmlns:a16="http://schemas.microsoft.com/office/drawing/2014/main" xmlns="" id="{63E1F76F-6E9D-441C-8CF3-69D6F419809F}"/>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01122970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67D53B-71A2-4E8B-B200-72E791095383}"/>
              </a:ext>
            </a:extLst>
          </p:cNvPr>
          <p:cNvSpPr>
            <a:spLocks noGrp="1"/>
          </p:cNvSpPr>
          <p:nvPr>
            <p:ph type="title"/>
          </p:nvPr>
        </p:nvSpPr>
        <p:spPr>
          <a:xfrm>
            <a:off x="1220788" y="2628900"/>
            <a:ext cx="2793158" cy="1600200"/>
          </a:xfrm>
        </p:spPr>
        <p:txBody>
          <a:bodyPr/>
          <a:lstStyle/>
          <a:p>
            <a:r>
              <a:rPr lang="en-US" sz="3200" dirty="0"/>
              <a:t>Tweet</a:t>
            </a:r>
          </a:p>
        </p:txBody>
      </p:sp>
      <p:sp>
        <p:nvSpPr>
          <p:cNvPr id="3" name="Content Placeholder 2">
            <a:extLst>
              <a:ext uri="{FF2B5EF4-FFF2-40B4-BE49-F238E27FC236}">
                <a16:creationId xmlns:a16="http://schemas.microsoft.com/office/drawing/2014/main" xmlns="" id="{9AF53C7C-93FE-4903-B8EF-436F9EE04324}"/>
              </a:ext>
            </a:extLst>
          </p:cNvPr>
          <p:cNvSpPr>
            <a:spLocks noGrp="1"/>
          </p:cNvSpPr>
          <p:nvPr>
            <p:ph idx="1"/>
          </p:nvPr>
        </p:nvSpPr>
        <p:spPr>
          <a:xfrm>
            <a:off x="4959454" y="970059"/>
            <a:ext cx="6039555" cy="5319423"/>
          </a:xfrm>
        </p:spPr>
        <p:txBody>
          <a:bodyPr>
            <a:normAutofit fontScale="85000" lnSpcReduction="20000"/>
          </a:bodyPr>
          <a:lstStyle/>
          <a:p>
            <a:pPr marL="457200" indent="-457200">
              <a:buNone/>
            </a:pPr>
            <a:r>
              <a:rPr lang="en-US" dirty="0"/>
              <a:t>APA Education [@</a:t>
            </a:r>
            <a:r>
              <a:rPr lang="en-US" dirty="0" err="1"/>
              <a:t>APAEducation</a:t>
            </a:r>
            <a:r>
              <a:rPr lang="en-US" dirty="0"/>
              <a:t>] (2018, June 29). </a:t>
            </a:r>
            <a:endParaRPr lang="en-US" dirty="0" smtClean="0"/>
          </a:p>
          <a:p>
            <a:pPr marL="457200" indent="-457200">
              <a:buNone/>
            </a:pPr>
            <a:r>
              <a:rPr lang="en-US" i="1" dirty="0"/>
              <a:t>	</a:t>
            </a:r>
            <a:r>
              <a:rPr lang="en-US" i="1" dirty="0" smtClean="0"/>
              <a:t>College </a:t>
            </a:r>
            <a:r>
              <a:rPr lang="en-US" i="1" dirty="0"/>
              <a:t>students are forming mental-health clubs</a:t>
            </a:r>
            <a:r>
              <a:rPr lang="en-US" i="1" dirty="0" smtClean="0"/>
              <a:t>—</a:t>
            </a:r>
          </a:p>
          <a:p>
            <a:pPr marL="457200" indent="-457200">
              <a:buNone/>
            </a:pPr>
            <a:r>
              <a:rPr lang="en-US" i="1" dirty="0"/>
              <a:t>	</a:t>
            </a:r>
            <a:r>
              <a:rPr lang="en-US" i="1" dirty="0" smtClean="0"/>
              <a:t>and </a:t>
            </a:r>
            <a:r>
              <a:rPr lang="en-US" i="1" dirty="0"/>
              <a:t>they’re making a difference </a:t>
            </a:r>
            <a:r>
              <a:rPr lang="en-US" dirty="0"/>
              <a:t>@</a:t>
            </a:r>
            <a:r>
              <a:rPr lang="en-US" dirty="0" err="1"/>
              <a:t>washingtonpost</a:t>
            </a:r>
            <a:r>
              <a:rPr lang="en-US" dirty="0"/>
              <a:t> </a:t>
            </a:r>
            <a:endParaRPr lang="en-US" dirty="0" smtClean="0"/>
          </a:p>
          <a:p>
            <a:pPr marL="457200" indent="-457200">
              <a:buNone/>
            </a:pPr>
            <a:r>
              <a:rPr lang="en-US" dirty="0"/>
              <a:t>	</a:t>
            </a:r>
            <a:r>
              <a:rPr lang="en-US" dirty="0" smtClean="0"/>
              <a:t>[</a:t>
            </a:r>
            <a:r>
              <a:rPr lang="en-US" dirty="0"/>
              <a:t>Thumbnail with link attached] [Tweet]</a:t>
            </a:r>
            <a:r>
              <a:rPr lang="en-US" i="1" dirty="0"/>
              <a:t>. </a:t>
            </a:r>
            <a:r>
              <a:rPr lang="en-US" dirty="0"/>
              <a:t>Twitter. </a:t>
            </a:r>
            <a:endParaRPr lang="en-US" dirty="0" smtClean="0"/>
          </a:p>
          <a:p>
            <a:pPr marL="457200" indent="-457200">
              <a:buNone/>
            </a:pPr>
            <a:r>
              <a:rPr lang="en-US" dirty="0"/>
              <a:t>	</a:t>
            </a:r>
            <a:r>
              <a:rPr lang="en-US" dirty="0" smtClean="0"/>
              <a:t>https</a:t>
            </a:r>
            <a:r>
              <a:rPr lang="en-US" dirty="0"/>
              <a:t>://twitter.com/apaeducation/status/ </a:t>
            </a:r>
            <a:endParaRPr lang="en-US" dirty="0" smtClean="0"/>
          </a:p>
          <a:p>
            <a:pPr marL="457200" indent="-457200">
              <a:buNone/>
            </a:pPr>
            <a:r>
              <a:rPr lang="en-US" dirty="0"/>
              <a:t>	</a:t>
            </a:r>
            <a:r>
              <a:rPr lang="en-US" dirty="0" smtClean="0"/>
              <a:t>1012810490530140161</a:t>
            </a:r>
          </a:p>
          <a:p>
            <a:pPr marL="457200" indent="-457200">
              <a:buNone/>
            </a:pPr>
            <a:endParaRPr lang="en-US" dirty="0"/>
          </a:p>
          <a:p>
            <a:pPr marL="457200" indent="-457200">
              <a:buNone/>
            </a:pPr>
            <a:r>
              <a:rPr lang="en-US" dirty="0"/>
              <a:t>Parenthetical citation: </a:t>
            </a:r>
            <a:r>
              <a:rPr lang="en-US" dirty="0">
                <a:highlight>
                  <a:srgbClr val="FFFF00"/>
                </a:highlight>
              </a:rPr>
              <a:t>(APA Education, 2018)</a:t>
            </a:r>
          </a:p>
          <a:p>
            <a:pPr marL="457200" indent="-457200">
              <a:buNone/>
            </a:pPr>
            <a:r>
              <a:rPr lang="en-US" dirty="0"/>
              <a:t>Narrative citation: </a:t>
            </a:r>
            <a:r>
              <a:rPr lang="en-US" dirty="0">
                <a:highlight>
                  <a:srgbClr val="FFFF00"/>
                </a:highlight>
              </a:rPr>
              <a:t>APA Education (2018)</a:t>
            </a:r>
          </a:p>
          <a:p>
            <a:r>
              <a:rPr lang="en-US" dirty="0"/>
              <a:t>If the tweet includes images (including animated gifs), videos, thumbnail links to outside sources, links to other tweets (as in a retweet with a comment), or a poll, indicate that in square brackets. For tweet replies, do not include the “replying to” information; if that is important to note, do so within the in-text citation.</a:t>
            </a:r>
          </a:p>
          <a:p>
            <a:r>
              <a:rPr lang="en-US" dirty="0"/>
              <a:t>Replicate emojis if possible. If you are not able to create the emoji, provide the emoji’s name in square brackets. The full list of emoji names can be found on the Unicode Consortium’s website (http://Unicode.org/emoji/charts/index.html).</a:t>
            </a:r>
          </a:p>
        </p:txBody>
      </p:sp>
    </p:spTree>
    <p:extLst>
      <p:ext uri="{BB962C8B-B14F-4D97-AF65-F5344CB8AC3E}">
        <p14:creationId xmlns:p14="http://schemas.microsoft.com/office/powerpoint/2010/main" val="271386145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91A615-7D20-43F4-B424-0F9EE1C904CE}"/>
              </a:ext>
            </a:extLst>
          </p:cNvPr>
          <p:cNvSpPr>
            <a:spLocks noGrp="1"/>
          </p:cNvSpPr>
          <p:nvPr>
            <p:ph type="title"/>
          </p:nvPr>
        </p:nvSpPr>
        <p:spPr>
          <a:xfrm>
            <a:off x="1008200" y="3454400"/>
            <a:ext cx="3281578" cy="558800"/>
          </a:xfrm>
        </p:spPr>
        <p:txBody>
          <a:bodyPr/>
          <a:lstStyle/>
          <a:p>
            <a:r>
              <a:rPr lang="en-US" sz="3200" dirty="0"/>
              <a:t>Facebook Post</a:t>
            </a:r>
          </a:p>
        </p:txBody>
      </p:sp>
      <p:sp>
        <p:nvSpPr>
          <p:cNvPr id="3" name="Content Placeholder 2">
            <a:extLst>
              <a:ext uri="{FF2B5EF4-FFF2-40B4-BE49-F238E27FC236}">
                <a16:creationId xmlns:a16="http://schemas.microsoft.com/office/drawing/2014/main" xmlns="" id="{52135235-8C9B-4916-BE71-85BA6FBA0BE3}"/>
              </a:ext>
            </a:extLst>
          </p:cNvPr>
          <p:cNvSpPr>
            <a:spLocks noGrp="1"/>
          </p:cNvSpPr>
          <p:nvPr>
            <p:ph idx="1"/>
          </p:nvPr>
        </p:nvSpPr>
        <p:spPr>
          <a:xfrm>
            <a:off x="4882101" y="333954"/>
            <a:ext cx="6301699" cy="6524045"/>
          </a:xfrm>
        </p:spPr>
        <p:txBody>
          <a:bodyPr>
            <a:normAutofit/>
          </a:bodyPr>
          <a:lstStyle/>
          <a:p>
            <a:pPr marL="457200" indent="-457200">
              <a:buNone/>
            </a:pPr>
            <a:r>
              <a:rPr lang="en-US" dirty="0" err="1"/>
              <a:t>Gaiman</a:t>
            </a:r>
            <a:r>
              <a:rPr lang="en-US" dirty="0"/>
              <a:t>, N. (2018, March 22). </a:t>
            </a:r>
            <a:r>
              <a:rPr lang="en-US" i="1" dirty="0"/>
              <a:t>100,000+ </a:t>
            </a:r>
            <a:r>
              <a:rPr lang="en-US" i="1" dirty="0" err="1"/>
              <a:t>Rohingya</a:t>
            </a:r>
            <a:r>
              <a:rPr lang="en-US" i="1" dirty="0"/>
              <a:t> </a:t>
            </a:r>
            <a:endParaRPr lang="en-US" i="1" dirty="0" smtClean="0"/>
          </a:p>
          <a:p>
            <a:pPr marL="457200" indent="-457200">
              <a:buNone/>
            </a:pPr>
            <a:r>
              <a:rPr lang="en-US" i="1" dirty="0"/>
              <a:t>	</a:t>
            </a:r>
            <a:r>
              <a:rPr lang="en-US" i="1" dirty="0" smtClean="0"/>
              <a:t>refugees </a:t>
            </a:r>
            <a:r>
              <a:rPr lang="en-US" i="1" dirty="0"/>
              <a:t>could be at serious risk during </a:t>
            </a:r>
            <a:endParaRPr lang="en-US" i="1" dirty="0" smtClean="0"/>
          </a:p>
          <a:p>
            <a:pPr marL="457200" indent="-457200">
              <a:buNone/>
            </a:pPr>
            <a:r>
              <a:rPr lang="en-US" i="1" dirty="0"/>
              <a:t>	</a:t>
            </a:r>
            <a:r>
              <a:rPr lang="en-US" i="1" dirty="0" smtClean="0"/>
              <a:t>Bangladesh’s </a:t>
            </a:r>
            <a:r>
              <a:rPr lang="en-US" i="1" dirty="0"/>
              <a:t>monsoon season. My fellow UNHCR </a:t>
            </a:r>
            <a:endParaRPr lang="en-US" i="1" dirty="0" smtClean="0"/>
          </a:p>
          <a:p>
            <a:pPr marL="457200" indent="-457200">
              <a:buNone/>
            </a:pPr>
            <a:r>
              <a:rPr lang="en-US" i="1" dirty="0"/>
              <a:t>	</a:t>
            </a:r>
            <a:r>
              <a:rPr lang="en-US" i="1" dirty="0" smtClean="0"/>
              <a:t>Goodwill </a:t>
            </a:r>
            <a:r>
              <a:rPr lang="en-US" i="1" dirty="0"/>
              <a:t>Ambassador Cate Blanchett is </a:t>
            </a:r>
            <a:r>
              <a:rPr lang="en-US" dirty="0"/>
              <a:t>[Image </a:t>
            </a:r>
            <a:endParaRPr lang="en-US" dirty="0" smtClean="0"/>
          </a:p>
          <a:p>
            <a:pPr marL="457200" indent="-457200">
              <a:buNone/>
            </a:pPr>
            <a:r>
              <a:rPr lang="en-US" dirty="0"/>
              <a:t>	</a:t>
            </a:r>
            <a:r>
              <a:rPr lang="en-US" dirty="0" smtClean="0"/>
              <a:t>attached</a:t>
            </a:r>
            <a:r>
              <a:rPr lang="en-US" dirty="0"/>
              <a:t>] [Status update]. Facebook. </a:t>
            </a:r>
            <a:endParaRPr lang="en-US" dirty="0" smtClean="0"/>
          </a:p>
          <a:p>
            <a:pPr marL="457200" indent="-457200">
              <a:buNone/>
            </a:pPr>
            <a:r>
              <a:rPr lang="en-US" dirty="0"/>
              <a:t>	</a:t>
            </a:r>
            <a:r>
              <a:rPr lang="en-US" dirty="0" smtClean="0"/>
              <a:t>http</a:t>
            </a:r>
            <a:r>
              <a:rPr lang="en-US" dirty="0"/>
              <a:t>://</a:t>
            </a:r>
            <a:r>
              <a:rPr lang="en-US" dirty="0" smtClean="0"/>
              <a:t>bit.ly/2JQxPAD</a:t>
            </a:r>
          </a:p>
          <a:p>
            <a:pPr marL="457200" indent="-457200">
              <a:buNone/>
            </a:pPr>
            <a:endParaRPr lang="en-US" dirty="0"/>
          </a:p>
          <a:p>
            <a:pPr marL="457200" indent="-457200">
              <a:buNone/>
            </a:pPr>
            <a:r>
              <a:rPr lang="en-US" dirty="0"/>
              <a:t>Parenthetical citation: </a:t>
            </a:r>
            <a:r>
              <a:rPr lang="en-US" dirty="0">
                <a:highlight>
                  <a:srgbClr val="FFFF00"/>
                </a:highlight>
              </a:rPr>
              <a:t>(</a:t>
            </a:r>
            <a:r>
              <a:rPr lang="en-US" dirty="0" err="1">
                <a:highlight>
                  <a:srgbClr val="FFFF00"/>
                </a:highlight>
              </a:rPr>
              <a:t>Gaiman</a:t>
            </a:r>
            <a:r>
              <a:rPr lang="en-US" dirty="0">
                <a:highlight>
                  <a:srgbClr val="FFFF00"/>
                </a:highlight>
              </a:rPr>
              <a:t>, 2018)</a:t>
            </a:r>
          </a:p>
          <a:p>
            <a:pPr marL="457200" indent="-457200">
              <a:buNone/>
            </a:pPr>
            <a:r>
              <a:rPr lang="en-US" dirty="0"/>
              <a:t>Narrative citation: </a:t>
            </a:r>
            <a:r>
              <a:rPr lang="en-US" dirty="0" err="1">
                <a:highlight>
                  <a:srgbClr val="FFFF00"/>
                </a:highlight>
              </a:rPr>
              <a:t>Gaiman</a:t>
            </a:r>
            <a:r>
              <a:rPr lang="en-US" dirty="0">
                <a:highlight>
                  <a:srgbClr val="FFFF00"/>
                </a:highlight>
              </a:rPr>
              <a:t> (2018)</a:t>
            </a:r>
          </a:p>
          <a:p>
            <a:r>
              <a:rPr lang="en-US" dirty="0"/>
              <a:t>This format can be used for posts to other social media services, including Tumblr, LinkedIn, and so forth.</a:t>
            </a:r>
          </a:p>
          <a:p>
            <a:r>
              <a:rPr lang="en-US" dirty="0"/>
              <a:t>If a status update includes images, videos, thumbnail links to outside sources, or content from another Facebook post (such as when sharing a link), indicate that in square brackets.</a:t>
            </a:r>
          </a:p>
          <a:p>
            <a:r>
              <a:rPr lang="en-US" dirty="0"/>
              <a:t>Replicate emojis or name them in brackets.</a:t>
            </a:r>
          </a:p>
        </p:txBody>
      </p:sp>
    </p:spTree>
    <p:extLst>
      <p:ext uri="{BB962C8B-B14F-4D97-AF65-F5344CB8AC3E}">
        <p14:creationId xmlns:p14="http://schemas.microsoft.com/office/powerpoint/2010/main" val="348434713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53B62A-3F1F-4E0B-AC08-E4E2392B41EF}"/>
              </a:ext>
            </a:extLst>
          </p:cNvPr>
          <p:cNvSpPr>
            <a:spLocks noGrp="1"/>
          </p:cNvSpPr>
          <p:nvPr>
            <p:ph type="title"/>
          </p:nvPr>
        </p:nvSpPr>
        <p:spPr>
          <a:xfrm>
            <a:off x="929178" y="3442405"/>
            <a:ext cx="3620244" cy="582789"/>
          </a:xfrm>
        </p:spPr>
        <p:txBody>
          <a:bodyPr/>
          <a:lstStyle/>
          <a:p>
            <a:r>
              <a:rPr lang="en-US" sz="3200" dirty="0"/>
              <a:t>Facebook Page</a:t>
            </a:r>
          </a:p>
        </p:txBody>
      </p:sp>
      <p:sp>
        <p:nvSpPr>
          <p:cNvPr id="3" name="Content Placeholder 2">
            <a:extLst>
              <a:ext uri="{FF2B5EF4-FFF2-40B4-BE49-F238E27FC236}">
                <a16:creationId xmlns:a16="http://schemas.microsoft.com/office/drawing/2014/main" xmlns="" id="{B2737DD7-0E9A-4E1F-97D6-8939D2318BB0}"/>
              </a:ext>
            </a:extLst>
          </p:cNvPr>
          <p:cNvSpPr>
            <a:spLocks noGrp="1"/>
          </p:cNvSpPr>
          <p:nvPr>
            <p:ph idx="1"/>
          </p:nvPr>
        </p:nvSpPr>
        <p:spPr>
          <a:xfrm>
            <a:off x="4890739" y="86954"/>
            <a:ext cx="5778323" cy="7028953"/>
          </a:xfrm>
        </p:spPr>
        <p:txBody>
          <a:bodyPr>
            <a:normAutofit/>
          </a:bodyPr>
          <a:lstStyle/>
          <a:p>
            <a:pPr marL="457200" indent="-457200">
              <a:buNone/>
            </a:pPr>
            <a:r>
              <a:rPr lang="en-US" dirty="0"/>
              <a:t>Smithsonian’s National Zoo and Conservation </a:t>
            </a:r>
            <a:endParaRPr lang="en-US" dirty="0" smtClean="0"/>
          </a:p>
          <a:p>
            <a:pPr marL="457200" indent="-457200">
              <a:buNone/>
            </a:pPr>
            <a:r>
              <a:rPr lang="en-US" dirty="0"/>
              <a:t>	</a:t>
            </a:r>
            <a:r>
              <a:rPr lang="en-US" dirty="0" smtClean="0"/>
              <a:t>Biology </a:t>
            </a:r>
            <a:r>
              <a:rPr lang="en-US" dirty="0"/>
              <a:t>Institute. (n.d.). </a:t>
            </a:r>
            <a:r>
              <a:rPr lang="en-US" i="1" dirty="0"/>
              <a:t>Home </a:t>
            </a:r>
            <a:r>
              <a:rPr lang="en-US" dirty="0"/>
              <a:t>[Facebook </a:t>
            </a:r>
            <a:endParaRPr lang="en-US" dirty="0" smtClean="0"/>
          </a:p>
          <a:p>
            <a:pPr marL="457200" indent="-457200">
              <a:buNone/>
            </a:pPr>
            <a:r>
              <a:rPr lang="en-US" dirty="0"/>
              <a:t>	</a:t>
            </a:r>
            <a:r>
              <a:rPr lang="en-US" dirty="0" smtClean="0"/>
              <a:t>page</a:t>
            </a:r>
            <a:r>
              <a:rPr lang="en-US" dirty="0"/>
              <a:t>]. Facebook. Retrieved July 22, 2019, </a:t>
            </a:r>
            <a:endParaRPr lang="en-US" dirty="0" smtClean="0"/>
          </a:p>
          <a:p>
            <a:pPr marL="457200" indent="-457200">
              <a:buNone/>
            </a:pPr>
            <a:r>
              <a:rPr lang="en-US" dirty="0"/>
              <a:t>	</a:t>
            </a:r>
            <a:r>
              <a:rPr lang="en-US" dirty="0" smtClean="0"/>
              <a:t>from </a:t>
            </a:r>
            <a:r>
              <a:rPr lang="en-US" dirty="0"/>
              <a:t>https://www.facebook.com/nationalzoo</a:t>
            </a:r>
          </a:p>
          <a:p>
            <a:pPr marL="0" indent="0">
              <a:buNone/>
            </a:pPr>
            <a:endParaRPr lang="en-US" dirty="0" smtClean="0"/>
          </a:p>
          <a:p>
            <a:pPr marL="0" indent="0">
              <a:buNone/>
            </a:pPr>
            <a:r>
              <a:rPr lang="en-US" dirty="0" smtClean="0"/>
              <a:t>Parenthetical </a:t>
            </a:r>
            <a:r>
              <a:rPr lang="en-US" dirty="0"/>
              <a:t>citation: </a:t>
            </a:r>
            <a:r>
              <a:rPr lang="en-US" dirty="0">
                <a:highlight>
                  <a:srgbClr val="FFFF00"/>
                </a:highlight>
              </a:rPr>
              <a:t>(Smithsonian’s National Zoo and Conservation Biology Institute, 2018)</a:t>
            </a:r>
          </a:p>
          <a:p>
            <a:pPr marL="0" indent="0">
              <a:buNone/>
            </a:pPr>
            <a:r>
              <a:rPr lang="en-US" dirty="0"/>
              <a:t>Narrative citation: </a:t>
            </a:r>
            <a:r>
              <a:rPr lang="en-US" dirty="0">
                <a:highlight>
                  <a:srgbClr val="FFFF00"/>
                </a:highlight>
              </a:rPr>
              <a:t>Smithsonian’s National Zoo and Conservation Biology Institute (2018</a:t>
            </a:r>
            <a:r>
              <a:rPr lang="en-US" dirty="0" smtClean="0">
                <a:highlight>
                  <a:srgbClr val="FFFF00"/>
                </a:highlight>
              </a:rPr>
              <a:t>) </a:t>
            </a:r>
          </a:p>
          <a:p>
            <a:pPr marL="0" indent="0">
              <a:buNone/>
            </a:pPr>
            <a:endParaRPr lang="en-US" dirty="0">
              <a:highlight>
                <a:srgbClr val="FFFF00"/>
              </a:highlight>
            </a:endParaRPr>
          </a:p>
          <a:p>
            <a:r>
              <a:rPr lang="en-US" dirty="0"/>
              <a:t>Use the page title in the reference (e.g., “Timeline,” “Home,” “Photos,” “About”).</a:t>
            </a:r>
          </a:p>
          <a:p>
            <a:r>
              <a:rPr lang="en-US" dirty="0"/>
              <a:t>Include the notation “Facebook page” in square brackets.</a:t>
            </a:r>
          </a:p>
          <a:p>
            <a:r>
              <a:rPr lang="en-US" dirty="0"/>
              <a:t>This format can be used or adopted for references to other platform or profile pages, including YouTube, Instagram, Tumblr, LinkedIn, and so forth.</a:t>
            </a:r>
          </a:p>
        </p:txBody>
      </p:sp>
    </p:spTree>
    <p:extLst>
      <p:ext uri="{BB962C8B-B14F-4D97-AF65-F5344CB8AC3E}">
        <p14:creationId xmlns:p14="http://schemas.microsoft.com/office/powerpoint/2010/main" val="185897249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EDD5D78-49EA-497E-B14C-1E101A5ECD08}"/>
              </a:ext>
            </a:extLst>
          </p:cNvPr>
          <p:cNvSpPr>
            <a:spLocks noGrp="1"/>
          </p:cNvSpPr>
          <p:nvPr>
            <p:ph type="title"/>
          </p:nvPr>
        </p:nvSpPr>
        <p:spPr>
          <a:xfrm>
            <a:off x="1027289" y="2628900"/>
            <a:ext cx="3280168" cy="1600200"/>
          </a:xfrm>
        </p:spPr>
        <p:txBody>
          <a:bodyPr/>
          <a:lstStyle/>
          <a:p>
            <a:r>
              <a:rPr lang="en-US" sz="3200" dirty="0"/>
              <a:t>Instagram Photo or Video</a:t>
            </a:r>
          </a:p>
        </p:txBody>
      </p:sp>
      <p:sp>
        <p:nvSpPr>
          <p:cNvPr id="3" name="Content Placeholder 2">
            <a:extLst>
              <a:ext uri="{FF2B5EF4-FFF2-40B4-BE49-F238E27FC236}">
                <a16:creationId xmlns:a16="http://schemas.microsoft.com/office/drawing/2014/main" xmlns="" id="{08A3BE90-7DAF-47B1-A032-131080136063}"/>
              </a:ext>
            </a:extLst>
          </p:cNvPr>
          <p:cNvSpPr>
            <a:spLocks noGrp="1"/>
          </p:cNvSpPr>
          <p:nvPr>
            <p:ph idx="1"/>
          </p:nvPr>
        </p:nvSpPr>
        <p:spPr>
          <a:xfrm>
            <a:off x="5080883" y="230588"/>
            <a:ext cx="6965343" cy="5789212"/>
          </a:xfrm>
        </p:spPr>
        <p:txBody>
          <a:bodyPr/>
          <a:lstStyle/>
          <a:p>
            <a:pPr marL="457200" indent="-457200">
              <a:buNone/>
            </a:pPr>
            <a:r>
              <a:rPr lang="en-US" dirty="0" err="1"/>
              <a:t>Zeitz</a:t>
            </a:r>
            <a:r>
              <a:rPr lang="en-US" dirty="0"/>
              <a:t> MOCAA [@</a:t>
            </a:r>
            <a:r>
              <a:rPr lang="en-US" dirty="0" err="1"/>
              <a:t>zeitzmocaa</a:t>
            </a:r>
            <a:r>
              <a:rPr lang="en-US" dirty="0"/>
              <a:t>]. (2018, November 26). </a:t>
            </a:r>
            <a:r>
              <a:rPr lang="en-US" i="1" dirty="0"/>
              <a:t>Grade 6 </a:t>
            </a:r>
            <a:endParaRPr lang="en-US" i="1" dirty="0" smtClean="0"/>
          </a:p>
          <a:p>
            <a:pPr marL="457200" indent="-457200">
              <a:buNone/>
            </a:pPr>
            <a:r>
              <a:rPr lang="en-US" i="1" dirty="0"/>
              <a:t>	</a:t>
            </a:r>
            <a:r>
              <a:rPr lang="en-US" i="1" dirty="0" smtClean="0"/>
              <a:t>learners </a:t>
            </a:r>
            <a:r>
              <a:rPr lang="en-US" i="1" dirty="0"/>
              <a:t>from </a:t>
            </a:r>
            <a:r>
              <a:rPr lang="en-US" i="1" dirty="0" err="1"/>
              <a:t>Parkfields</a:t>
            </a:r>
            <a:r>
              <a:rPr lang="en-US" i="1" dirty="0"/>
              <a:t> Primary School in Hanover Park </a:t>
            </a:r>
            <a:endParaRPr lang="en-US" i="1" dirty="0" smtClean="0"/>
          </a:p>
          <a:p>
            <a:pPr marL="457200" indent="-457200">
              <a:buNone/>
            </a:pPr>
            <a:r>
              <a:rPr lang="en-US" i="1" dirty="0"/>
              <a:t>	</a:t>
            </a:r>
            <a:r>
              <a:rPr lang="en-US" i="1" dirty="0" smtClean="0"/>
              <a:t>visited </a:t>
            </a:r>
            <a:r>
              <a:rPr lang="en-US" i="1" dirty="0"/>
              <a:t>the museum for a tour and workshop hosted by </a:t>
            </a:r>
            <a:endParaRPr lang="en-US" i="1" dirty="0" smtClean="0"/>
          </a:p>
          <a:p>
            <a:pPr marL="457200" indent="-457200">
              <a:buNone/>
            </a:pPr>
            <a:r>
              <a:rPr lang="en-US" i="1" dirty="0"/>
              <a:t>	</a:t>
            </a:r>
            <a:r>
              <a:rPr lang="en-US" dirty="0" smtClean="0"/>
              <a:t>[</a:t>
            </a:r>
            <a:r>
              <a:rPr lang="en-US" dirty="0"/>
              <a:t>Photographs]. Instagram. https://www.Instagram.com/ </a:t>
            </a:r>
            <a:endParaRPr lang="en-US" dirty="0" smtClean="0"/>
          </a:p>
          <a:p>
            <a:pPr marL="457200" indent="-457200">
              <a:buNone/>
            </a:pPr>
            <a:r>
              <a:rPr lang="en-US" dirty="0"/>
              <a:t>	</a:t>
            </a:r>
            <a:r>
              <a:rPr lang="en-US" dirty="0" smtClean="0"/>
              <a:t>p/BqpHpjFBs3b</a:t>
            </a:r>
            <a:endParaRPr lang="en-US" dirty="0"/>
          </a:p>
          <a:p>
            <a:r>
              <a:rPr lang="en-US" dirty="0"/>
              <a:t>Parenthetical citation: </a:t>
            </a:r>
            <a:r>
              <a:rPr lang="en-US" dirty="0">
                <a:highlight>
                  <a:srgbClr val="FFFF00"/>
                </a:highlight>
              </a:rPr>
              <a:t>(</a:t>
            </a:r>
            <a:r>
              <a:rPr lang="en-US" dirty="0" err="1">
                <a:highlight>
                  <a:srgbClr val="FFFF00"/>
                </a:highlight>
              </a:rPr>
              <a:t>Zeitz</a:t>
            </a:r>
            <a:r>
              <a:rPr lang="en-US" dirty="0">
                <a:highlight>
                  <a:srgbClr val="FFFF00"/>
                </a:highlight>
              </a:rPr>
              <a:t> MOCAA, 2018)</a:t>
            </a:r>
          </a:p>
          <a:p>
            <a:r>
              <a:rPr lang="en-US" dirty="0"/>
              <a:t>Narrative citation: </a:t>
            </a:r>
            <a:r>
              <a:rPr lang="en-US" dirty="0" err="1">
                <a:highlight>
                  <a:srgbClr val="FFFF00"/>
                </a:highlight>
              </a:rPr>
              <a:t>Zeitz</a:t>
            </a:r>
            <a:r>
              <a:rPr lang="en-US" dirty="0">
                <a:highlight>
                  <a:srgbClr val="FFFF00"/>
                </a:highlight>
              </a:rPr>
              <a:t> MOCAA (2018)</a:t>
            </a:r>
          </a:p>
        </p:txBody>
      </p:sp>
    </p:spTree>
    <p:extLst>
      <p:ext uri="{BB962C8B-B14F-4D97-AF65-F5344CB8AC3E}">
        <p14:creationId xmlns:p14="http://schemas.microsoft.com/office/powerpoint/2010/main" val="279175536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AE67582-6D47-45D7-9D3D-0232E0556D45}"/>
              </a:ext>
            </a:extLst>
          </p:cNvPr>
          <p:cNvSpPr>
            <a:spLocks noGrp="1"/>
          </p:cNvSpPr>
          <p:nvPr>
            <p:ph type="ctrTitle"/>
          </p:nvPr>
        </p:nvSpPr>
        <p:spPr/>
        <p:txBody>
          <a:bodyPr/>
          <a:lstStyle/>
          <a:p>
            <a:r>
              <a:rPr lang="en-US" dirty="0"/>
              <a:t>Podcasts</a:t>
            </a:r>
          </a:p>
        </p:txBody>
      </p:sp>
      <p:sp>
        <p:nvSpPr>
          <p:cNvPr id="3" name="Subtitle 2">
            <a:extLst>
              <a:ext uri="{FF2B5EF4-FFF2-40B4-BE49-F238E27FC236}">
                <a16:creationId xmlns:a16="http://schemas.microsoft.com/office/drawing/2014/main" xmlns="" id="{923E7424-A851-47D7-B2EE-DC43DFA988D9}"/>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95030564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20F9751-D485-438A-BB9C-FE5F2A13E371}"/>
              </a:ext>
            </a:extLst>
          </p:cNvPr>
          <p:cNvSpPr>
            <a:spLocks noGrp="1"/>
          </p:cNvSpPr>
          <p:nvPr>
            <p:ph type="title"/>
          </p:nvPr>
        </p:nvSpPr>
        <p:spPr>
          <a:xfrm>
            <a:off x="906598" y="2628900"/>
            <a:ext cx="3394467" cy="1600200"/>
          </a:xfrm>
        </p:spPr>
        <p:txBody>
          <a:bodyPr/>
          <a:lstStyle/>
          <a:p>
            <a:r>
              <a:rPr lang="en-US" sz="3200" dirty="0"/>
              <a:t>Referencing a Podcast</a:t>
            </a:r>
          </a:p>
        </p:txBody>
      </p:sp>
      <p:sp>
        <p:nvSpPr>
          <p:cNvPr id="3" name="Content Placeholder 2">
            <a:extLst>
              <a:ext uri="{FF2B5EF4-FFF2-40B4-BE49-F238E27FC236}">
                <a16:creationId xmlns:a16="http://schemas.microsoft.com/office/drawing/2014/main" xmlns="" id="{48895422-5CDE-4583-A465-8EA57194020E}"/>
              </a:ext>
            </a:extLst>
          </p:cNvPr>
          <p:cNvSpPr>
            <a:spLocks noGrp="1"/>
          </p:cNvSpPr>
          <p:nvPr>
            <p:ph idx="1"/>
          </p:nvPr>
        </p:nvSpPr>
        <p:spPr>
          <a:xfrm>
            <a:off x="5294489" y="1208598"/>
            <a:ext cx="5676723" cy="4811202"/>
          </a:xfrm>
        </p:spPr>
        <p:txBody>
          <a:bodyPr>
            <a:normAutofit lnSpcReduction="10000"/>
          </a:bodyPr>
          <a:lstStyle/>
          <a:p>
            <a:pPr marL="457200" indent="-457200">
              <a:buNone/>
            </a:pPr>
            <a:r>
              <a:rPr lang="en-US" dirty="0" err="1"/>
              <a:t>Vedantam</a:t>
            </a:r>
            <a:r>
              <a:rPr lang="en-US" dirty="0"/>
              <a:t>, S. (Host). (2015-present). </a:t>
            </a:r>
            <a:r>
              <a:rPr lang="en-US" i="1" dirty="0"/>
              <a:t>Hidden brain </a:t>
            </a:r>
            <a:endParaRPr lang="en-US" i="1" dirty="0" smtClean="0"/>
          </a:p>
          <a:p>
            <a:pPr marL="457200" indent="-457200">
              <a:buNone/>
            </a:pPr>
            <a:r>
              <a:rPr lang="en-US" i="1" dirty="0"/>
              <a:t>	</a:t>
            </a:r>
            <a:r>
              <a:rPr lang="en-US" dirty="0" smtClean="0"/>
              <a:t>[</a:t>
            </a:r>
            <a:r>
              <a:rPr lang="en-US" dirty="0"/>
              <a:t>Audio podcast]. NPR. https://www.npr.org/ </a:t>
            </a:r>
            <a:endParaRPr lang="en-US" dirty="0" smtClean="0"/>
          </a:p>
          <a:p>
            <a:pPr marL="457200" indent="-457200">
              <a:buNone/>
            </a:pPr>
            <a:r>
              <a:rPr lang="en-US" dirty="0"/>
              <a:t>	</a:t>
            </a:r>
            <a:r>
              <a:rPr lang="en-US" dirty="0" smtClean="0"/>
              <a:t>series/423302056/hidden-brain</a:t>
            </a:r>
          </a:p>
          <a:p>
            <a:pPr marL="457200" indent="-457200">
              <a:buNone/>
            </a:pPr>
            <a:endParaRPr lang="en-US" dirty="0"/>
          </a:p>
          <a:p>
            <a:pPr marL="457200" indent="-457200">
              <a:buNone/>
            </a:pPr>
            <a:r>
              <a:rPr lang="en-US" dirty="0"/>
              <a:t>Parenthetical citation: </a:t>
            </a:r>
            <a:r>
              <a:rPr lang="en-US" dirty="0">
                <a:highlight>
                  <a:srgbClr val="FFFF00"/>
                </a:highlight>
              </a:rPr>
              <a:t>(</a:t>
            </a:r>
            <a:r>
              <a:rPr lang="en-US" dirty="0" err="1">
                <a:highlight>
                  <a:srgbClr val="FFFF00"/>
                </a:highlight>
              </a:rPr>
              <a:t>Vedantam</a:t>
            </a:r>
            <a:r>
              <a:rPr lang="en-US" dirty="0">
                <a:highlight>
                  <a:srgbClr val="FFFF00"/>
                </a:highlight>
              </a:rPr>
              <a:t>, 2015-present)</a:t>
            </a:r>
          </a:p>
          <a:p>
            <a:pPr marL="457200" indent="-457200">
              <a:buNone/>
            </a:pPr>
            <a:r>
              <a:rPr lang="en-US" dirty="0"/>
              <a:t>Narrative citation: </a:t>
            </a:r>
            <a:r>
              <a:rPr lang="en-US" dirty="0" err="1">
                <a:highlight>
                  <a:srgbClr val="FFFF00"/>
                </a:highlight>
              </a:rPr>
              <a:t>Vedantam</a:t>
            </a:r>
            <a:r>
              <a:rPr lang="en-US" dirty="0">
                <a:highlight>
                  <a:srgbClr val="FFFF00"/>
                </a:highlight>
              </a:rPr>
              <a:t> (2015-present)</a:t>
            </a:r>
          </a:p>
          <a:p>
            <a:pPr marL="457200" indent="-457200">
              <a:buNone/>
            </a:pPr>
            <a:endParaRPr lang="en-US" dirty="0"/>
          </a:p>
          <a:p>
            <a:pPr marL="347472" indent="-457200">
              <a:lnSpc>
                <a:spcPct val="110000"/>
              </a:lnSpc>
              <a:spcBef>
                <a:spcPts val="0"/>
              </a:spcBef>
            </a:pPr>
            <a:r>
              <a:rPr lang="en-US" dirty="0"/>
              <a:t>List the host of the podcast as the author. Alternatively, provide the executive producers, if known. In either case, include their role in parentheses.</a:t>
            </a:r>
          </a:p>
          <a:p>
            <a:pPr marL="347472" indent="-457200">
              <a:lnSpc>
                <a:spcPct val="110000"/>
              </a:lnSpc>
              <a:spcBef>
                <a:spcPts val="0"/>
              </a:spcBef>
            </a:pPr>
            <a:r>
              <a:rPr lang="en-US" dirty="0"/>
              <a:t>Specify the podcast type (audio or video) in square brackets.</a:t>
            </a:r>
          </a:p>
          <a:p>
            <a:pPr marL="347472" indent="-457200">
              <a:lnSpc>
                <a:spcPct val="110000"/>
              </a:lnSpc>
              <a:spcBef>
                <a:spcPts val="0"/>
              </a:spcBef>
            </a:pPr>
            <a:r>
              <a:rPr lang="en-US" dirty="0"/>
              <a:t>If the URL of the podcast is unknown (e.g., if accessed via an app), omit the URL.</a:t>
            </a:r>
          </a:p>
        </p:txBody>
      </p:sp>
    </p:spTree>
    <p:extLst>
      <p:ext uri="{BB962C8B-B14F-4D97-AF65-F5344CB8AC3E}">
        <p14:creationId xmlns:p14="http://schemas.microsoft.com/office/powerpoint/2010/main" val="157645473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E96B00E1-BB7D-47B0-8EBB-D9E52186B2D1}"/>
              </a:ext>
            </a:extLst>
          </p:cNvPr>
          <p:cNvSpPr>
            <a:spLocks noGrp="1"/>
          </p:cNvSpPr>
          <p:nvPr>
            <p:ph type="ctrTitle"/>
          </p:nvPr>
        </p:nvSpPr>
        <p:spPr/>
        <p:txBody>
          <a:bodyPr/>
          <a:lstStyle/>
          <a:p>
            <a:r>
              <a:rPr lang="en-US" dirty="0"/>
              <a:t>Online </a:t>
            </a:r>
            <a:r>
              <a:rPr lang="en-US" dirty="0" smtClean="0"/>
              <a:t>Reports</a:t>
            </a:r>
            <a:endParaRPr lang="en-US" dirty="0"/>
          </a:p>
        </p:txBody>
      </p:sp>
      <p:sp>
        <p:nvSpPr>
          <p:cNvPr id="5" name="Subtitle 4">
            <a:extLst>
              <a:ext uri="{FF2B5EF4-FFF2-40B4-BE49-F238E27FC236}">
                <a16:creationId xmlns:a16="http://schemas.microsoft.com/office/drawing/2014/main" xmlns="" id="{DEBA4366-D47C-4CA4-8B50-03A8727A7E28}"/>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09669059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94087" y="1130603"/>
            <a:ext cx="3342442" cy="4596794"/>
          </a:xfrm>
        </p:spPr>
        <p:txBody>
          <a:bodyPr anchor="ctr">
            <a:normAutofit/>
          </a:bodyPr>
          <a:lstStyle/>
          <a:p>
            <a:r>
              <a:rPr lang="en-US" sz="3200" dirty="0">
                <a:solidFill>
                  <a:srgbClr val="EBEBEB"/>
                </a:solidFill>
              </a:rPr>
              <a:t>Report by a Government Agency</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290077" y="437513"/>
            <a:ext cx="6478588" cy="5954325"/>
          </a:xfrm>
        </p:spPr>
        <p:txBody>
          <a:bodyPr anchor="ctr">
            <a:normAutofit/>
          </a:bodyPr>
          <a:lstStyle/>
          <a:p>
            <a:pPr fontAlgn="base"/>
            <a:r>
              <a:rPr lang="en-US" dirty="0"/>
              <a:t>National Cancer Institute. (2019). </a:t>
            </a:r>
            <a:r>
              <a:rPr lang="en-US" i="1" dirty="0"/>
              <a:t>Taking time: Support </a:t>
            </a:r>
          </a:p>
          <a:p>
            <a:pPr marL="0" indent="0" fontAlgn="base">
              <a:buNone/>
            </a:pPr>
            <a:r>
              <a:rPr lang="en-US" i="1" dirty="0"/>
              <a:t>		for people with cancer</a:t>
            </a:r>
            <a:r>
              <a:rPr lang="en-US" dirty="0"/>
              <a:t> (NIH Publication No. 18-</a:t>
            </a:r>
          </a:p>
          <a:p>
            <a:pPr marL="0" indent="0" fontAlgn="base">
              <a:buNone/>
            </a:pPr>
            <a:r>
              <a:rPr lang="en-US" dirty="0"/>
              <a:t>		2059). U.S. Department of Health and Human </a:t>
            </a:r>
          </a:p>
          <a:p>
            <a:pPr marL="0" indent="0" fontAlgn="base">
              <a:buNone/>
            </a:pPr>
            <a:r>
              <a:rPr lang="en-US" dirty="0"/>
              <a:t>		Services, National Institutes of Health. https://</a:t>
            </a:r>
          </a:p>
          <a:p>
            <a:pPr marL="0" indent="0" fontAlgn="base">
              <a:buNone/>
            </a:pPr>
            <a:r>
              <a:rPr lang="en-US" dirty="0"/>
              <a:t>		www.cancer.gov/publications/patient-</a:t>
            </a:r>
          </a:p>
          <a:p>
            <a:pPr marL="0" indent="0" fontAlgn="base">
              <a:buNone/>
            </a:pPr>
            <a:r>
              <a:rPr lang="en-US" dirty="0"/>
              <a:t>		education/takingtime.pdf</a:t>
            </a:r>
          </a:p>
          <a:p>
            <a:pPr marL="0" indent="0" fontAlgn="base">
              <a:buNone/>
            </a:pPr>
            <a:endParaRPr lang="en-US" dirty="0"/>
          </a:p>
          <a:p>
            <a:pPr fontAlgn="t"/>
            <a:r>
              <a:rPr lang="en-US" b="1" i="1" dirty="0"/>
              <a:t>Parenthetical citation</a:t>
            </a:r>
            <a:r>
              <a:rPr lang="en-US" dirty="0"/>
              <a:t>: </a:t>
            </a:r>
          </a:p>
          <a:p>
            <a:pPr marL="0" indent="0" fontAlgn="t">
              <a:buNone/>
            </a:pPr>
            <a:r>
              <a:rPr lang="en-US" dirty="0"/>
              <a:t>	</a:t>
            </a:r>
            <a:r>
              <a:rPr lang="en-US" dirty="0">
                <a:highlight>
                  <a:srgbClr val="FFFF00"/>
                </a:highlight>
              </a:rPr>
              <a:t>(National Cancer Institute, 2019) </a:t>
            </a:r>
          </a:p>
          <a:p>
            <a:pPr fontAlgn="t"/>
            <a:r>
              <a:rPr lang="en-US" b="1" i="1" dirty="0"/>
              <a:t>Narrative citation</a:t>
            </a:r>
            <a:r>
              <a:rPr lang="en-US" dirty="0"/>
              <a:t>: </a:t>
            </a:r>
            <a:r>
              <a:rPr lang="en-US" dirty="0">
                <a:highlight>
                  <a:srgbClr val="FFFF00"/>
                </a:highlight>
              </a:rPr>
              <a:t>National Cancer Institute (2019)</a:t>
            </a:r>
          </a:p>
          <a:p>
            <a:pPr marL="457200" lvl="1" indent="0">
              <a:buNone/>
            </a:pPr>
            <a:endParaRPr lang="en-US" sz="1800" dirty="0"/>
          </a:p>
        </p:txBody>
      </p:sp>
      <p:sp>
        <p:nvSpPr>
          <p:cNvPr id="9" name="Rectangle 8">
            <a:extLst>
              <a:ext uri="{FF2B5EF4-FFF2-40B4-BE49-F238E27FC236}">
                <a16:creationId xmlns:a16="http://schemas.microsoft.com/office/drawing/2014/main" xmlns="" id="{9057587B-E2BD-4ED9-BB1A-13C9F4B7071E}"/>
              </a:ext>
            </a:extLst>
          </p:cNvPr>
          <p:cNvSpPr/>
          <p:nvPr/>
        </p:nvSpPr>
        <p:spPr>
          <a:xfrm>
            <a:off x="10277602" y="6336001"/>
            <a:ext cx="1417376" cy="369332"/>
          </a:xfrm>
          <a:prstGeom prst="rect">
            <a:avLst/>
          </a:prstGeom>
        </p:spPr>
        <p:txBody>
          <a:bodyPr wrap="none">
            <a:spAutoFit/>
          </a:bodyPr>
          <a:lstStyle/>
          <a:p>
            <a:r>
              <a:rPr lang="en-US" b="1" dirty="0">
                <a:solidFill>
                  <a:srgbClr val="7030A0"/>
                </a:solidFill>
              </a:rPr>
              <a:t>APA (2020)</a:t>
            </a:r>
            <a:endParaRPr lang="en-US" dirty="0"/>
          </a:p>
        </p:txBody>
      </p:sp>
    </p:spTree>
    <p:extLst>
      <p:ext uri="{BB962C8B-B14F-4D97-AF65-F5344CB8AC3E}">
        <p14:creationId xmlns:p14="http://schemas.microsoft.com/office/powerpoint/2010/main" val="295884554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94087" y="1130603"/>
            <a:ext cx="3342442" cy="4596794"/>
          </a:xfrm>
        </p:spPr>
        <p:txBody>
          <a:bodyPr anchor="ctr">
            <a:normAutofit/>
          </a:bodyPr>
          <a:lstStyle/>
          <a:p>
            <a:r>
              <a:rPr lang="en-US" sz="3200" dirty="0">
                <a:solidFill>
                  <a:srgbClr val="EBEBEB"/>
                </a:solidFill>
              </a:rPr>
              <a:t>Report with Individual Authors</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290077" y="437513"/>
            <a:ext cx="6478588" cy="5954325"/>
          </a:xfrm>
        </p:spPr>
        <p:txBody>
          <a:bodyPr anchor="ctr">
            <a:normAutofit lnSpcReduction="10000"/>
          </a:bodyPr>
          <a:lstStyle/>
          <a:p>
            <a:pPr fontAlgn="base"/>
            <a:r>
              <a:rPr lang="en-US" dirty="0" err="1"/>
              <a:t>Baral</a:t>
            </a:r>
            <a:r>
              <a:rPr lang="en-US" dirty="0"/>
              <a:t>, P., Larsen, M., &amp; Archer, M. (2019). </a:t>
            </a:r>
            <a:r>
              <a:rPr lang="en-US" i="1" dirty="0"/>
              <a:t>Does money </a:t>
            </a:r>
          </a:p>
          <a:p>
            <a:pPr marL="0" indent="0" fontAlgn="base">
              <a:buNone/>
            </a:pPr>
            <a:r>
              <a:rPr lang="en-US" i="1" dirty="0"/>
              <a:t>		grow on trees? Restoration financing in </a:t>
            </a:r>
          </a:p>
          <a:p>
            <a:pPr marL="0" indent="0" fontAlgn="base">
              <a:buNone/>
            </a:pPr>
            <a:r>
              <a:rPr lang="en-US" i="1" dirty="0"/>
              <a:t>		Southeast Asia</a:t>
            </a:r>
            <a:r>
              <a:rPr lang="en-US" dirty="0"/>
              <a:t>. Atlantic Council. https://www.</a:t>
            </a:r>
          </a:p>
          <a:p>
            <a:pPr marL="0" indent="0" fontAlgn="base">
              <a:buNone/>
            </a:pPr>
            <a:r>
              <a:rPr lang="en-US" dirty="0"/>
              <a:t>		atlanticcouncil.org/in-depth-research-reports/</a:t>
            </a:r>
          </a:p>
          <a:p>
            <a:pPr marL="0" indent="0" fontAlgn="base">
              <a:buNone/>
            </a:pPr>
            <a:r>
              <a:rPr lang="en-US" dirty="0"/>
              <a:t>		report/does-money-grow-on-trees-restoring-</a:t>
            </a:r>
          </a:p>
          <a:p>
            <a:pPr marL="0" indent="0" fontAlgn="base">
              <a:buNone/>
            </a:pPr>
            <a:r>
              <a:rPr lang="en-US" dirty="0"/>
              <a:t>		financing-in-southeast-</a:t>
            </a:r>
            <a:r>
              <a:rPr lang="en-US" dirty="0" err="1"/>
              <a:t>asia</a:t>
            </a:r>
            <a:r>
              <a:rPr lang="en-US" dirty="0"/>
              <a:t>/ </a:t>
            </a:r>
          </a:p>
          <a:p>
            <a:pPr fontAlgn="base"/>
            <a:r>
              <a:rPr lang="en-US" dirty="0" err="1"/>
              <a:t>Stuster</a:t>
            </a:r>
            <a:r>
              <a:rPr lang="en-US" dirty="0"/>
              <a:t>, J., Adolf, J., Byrne, V., &amp; Greene, M. </a:t>
            </a:r>
          </a:p>
          <a:p>
            <a:pPr marL="0" indent="0" fontAlgn="base">
              <a:buNone/>
            </a:pPr>
            <a:r>
              <a:rPr lang="en-US" dirty="0"/>
              <a:t>		(2018). </a:t>
            </a:r>
            <a:r>
              <a:rPr lang="en-US" i="1" dirty="0"/>
              <a:t>Human exploration of Mars: Preliminary </a:t>
            </a:r>
          </a:p>
          <a:p>
            <a:pPr marL="0" indent="0" fontAlgn="base">
              <a:buNone/>
            </a:pPr>
            <a:r>
              <a:rPr lang="en-US" i="1" dirty="0"/>
              <a:t>		lists of crew tasks</a:t>
            </a:r>
            <a:r>
              <a:rPr lang="en-US" dirty="0"/>
              <a:t> (Report No. NASA/CR-2018-</a:t>
            </a:r>
          </a:p>
          <a:p>
            <a:pPr marL="0" indent="0" fontAlgn="base">
              <a:buNone/>
            </a:pPr>
            <a:r>
              <a:rPr lang="en-US" dirty="0"/>
              <a:t>		220043). National Aeronautics and Space </a:t>
            </a:r>
          </a:p>
          <a:p>
            <a:pPr marL="0" indent="0" fontAlgn="base">
              <a:buNone/>
            </a:pPr>
            <a:r>
              <a:rPr lang="en-US" dirty="0"/>
              <a:t>		Administration. https://ntrs.nasa.gov/archive/</a:t>
            </a:r>
          </a:p>
          <a:p>
            <a:pPr marL="0" indent="0" fontAlgn="base">
              <a:buNone/>
            </a:pPr>
            <a:r>
              <a:rPr lang="en-US" dirty="0"/>
              <a:t>		</a:t>
            </a:r>
            <a:r>
              <a:rPr lang="en-US" dirty="0" err="1"/>
              <a:t>nasa</a:t>
            </a:r>
            <a:r>
              <a:rPr lang="en-US" dirty="0"/>
              <a:t>/casi.ntrs.nasa.gov/20190001401.pdf</a:t>
            </a:r>
          </a:p>
          <a:p>
            <a:pPr fontAlgn="t"/>
            <a:r>
              <a:rPr lang="en-US" b="1" i="1" dirty="0"/>
              <a:t>Parenthetical citations</a:t>
            </a:r>
            <a:r>
              <a:rPr lang="en-US" dirty="0"/>
              <a:t>: </a:t>
            </a:r>
          </a:p>
          <a:p>
            <a:pPr marL="0" indent="0" fontAlgn="t">
              <a:buNone/>
            </a:pPr>
            <a:r>
              <a:rPr lang="en-US" dirty="0"/>
              <a:t>	</a:t>
            </a:r>
            <a:r>
              <a:rPr lang="en-US" dirty="0">
                <a:highlight>
                  <a:srgbClr val="FFFF00"/>
                </a:highlight>
              </a:rPr>
              <a:t>(</a:t>
            </a:r>
            <a:r>
              <a:rPr lang="en-US" dirty="0" err="1">
                <a:highlight>
                  <a:srgbClr val="FFFF00"/>
                </a:highlight>
              </a:rPr>
              <a:t>Baral</a:t>
            </a:r>
            <a:r>
              <a:rPr lang="en-US" dirty="0">
                <a:highlight>
                  <a:srgbClr val="FFFF00"/>
                </a:highlight>
              </a:rPr>
              <a:t> et al., 2019; </a:t>
            </a:r>
            <a:r>
              <a:rPr lang="en-US" dirty="0" err="1">
                <a:highlight>
                  <a:srgbClr val="FFFF00"/>
                </a:highlight>
              </a:rPr>
              <a:t>Stuster</a:t>
            </a:r>
            <a:r>
              <a:rPr lang="en-US" dirty="0">
                <a:highlight>
                  <a:srgbClr val="FFFF00"/>
                </a:highlight>
              </a:rPr>
              <a:t> et al., 2018</a:t>
            </a:r>
            <a:r>
              <a:rPr lang="en-US" dirty="0"/>
              <a:t>)</a:t>
            </a:r>
          </a:p>
          <a:p>
            <a:pPr fontAlgn="t"/>
            <a:r>
              <a:rPr lang="en-US" b="1" i="1" dirty="0"/>
              <a:t>Narrative citations</a:t>
            </a:r>
            <a:r>
              <a:rPr lang="en-US" dirty="0"/>
              <a:t>: </a:t>
            </a:r>
          </a:p>
          <a:p>
            <a:pPr marL="0" indent="0" fontAlgn="t">
              <a:buNone/>
            </a:pPr>
            <a:r>
              <a:rPr lang="en-US" dirty="0"/>
              <a:t>	</a:t>
            </a:r>
            <a:r>
              <a:rPr lang="en-US" dirty="0" err="1">
                <a:highlight>
                  <a:srgbClr val="FFFF00"/>
                </a:highlight>
              </a:rPr>
              <a:t>Baral</a:t>
            </a:r>
            <a:r>
              <a:rPr lang="en-US" dirty="0">
                <a:highlight>
                  <a:srgbClr val="FFFF00"/>
                </a:highlight>
              </a:rPr>
              <a:t> et al. (2019) and </a:t>
            </a:r>
            <a:r>
              <a:rPr lang="en-US" dirty="0" err="1">
                <a:highlight>
                  <a:srgbClr val="FFFF00"/>
                </a:highlight>
              </a:rPr>
              <a:t>Stuster</a:t>
            </a:r>
            <a:r>
              <a:rPr lang="en-US" dirty="0">
                <a:highlight>
                  <a:srgbClr val="FFFF00"/>
                </a:highlight>
              </a:rPr>
              <a:t> et al. (2018)</a:t>
            </a:r>
          </a:p>
          <a:p>
            <a:pPr marL="457200" lvl="1" indent="0">
              <a:buNone/>
            </a:pPr>
            <a:endParaRPr lang="en-US" sz="1800" dirty="0"/>
          </a:p>
        </p:txBody>
      </p:sp>
      <p:sp>
        <p:nvSpPr>
          <p:cNvPr id="9" name="Rectangle 8">
            <a:extLst>
              <a:ext uri="{FF2B5EF4-FFF2-40B4-BE49-F238E27FC236}">
                <a16:creationId xmlns:a16="http://schemas.microsoft.com/office/drawing/2014/main" xmlns="" id="{9057587B-E2BD-4ED9-BB1A-13C9F4B7071E}"/>
              </a:ext>
            </a:extLst>
          </p:cNvPr>
          <p:cNvSpPr/>
          <p:nvPr/>
        </p:nvSpPr>
        <p:spPr>
          <a:xfrm>
            <a:off x="10277602" y="6336001"/>
            <a:ext cx="1417376" cy="369332"/>
          </a:xfrm>
          <a:prstGeom prst="rect">
            <a:avLst/>
          </a:prstGeom>
        </p:spPr>
        <p:txBody>
          <a:bodyPr wrap="none">
            <a:spAutoFit/>
          </a:bodyPr>
          <a:lstStyle/>
          <a:p>
            <a:r>
              <a:rPr lang="en-US" b="1" dirty="0">
                <a:solidFill>
                  <a:srgbClr val="7030A0"/>
                </a:solidFill>
              </a:rPr>
              <a:t>APA (2020)</a:t>
            </a:r>
            <a:endParaRPr lang="en-US" dirty="0"/>
          </a:p>
        </p:txBody>
      </p:sp>
    </p:spTree>
    <p:extLst>
      <p:ext uri="{BB962C8B-B14F-4D97-AF65-F5344CB8AC3E}">
        <p14:creationId xmlns:p14="http://schemas.microsoft.com/office/powerpoint/2010/main" val="279379667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94087" y="1130603"/>
            <a:ext cx="3342442" cy="4596794"/>
          </a:xfrm>
        </p:spPr>
        <p:txBody>
          <a:bodyPr anchor="ctr">
            <a:normAutofit/>
          </a:bodyPr>
          <a:lstStyle/>
          <a:p>
            <a:r>
              <a:rPr lang="en-US" sz="3200" dirty="0">
                <a:solidFill>
                  <a:srgbClr val="EBEBEB"/>
                </a:solidFill>
              </a:rPr>
              <a:t>Brochure Published by Company</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290077" y="437513"/>
            <a:ext cx="6478588" cy="5954325"/>
          </a:xfrm>
        </p:spPr>
        <p:txBody>
          <a:bodyPr anchor="ctr">
            <a:normAutofit lnSpcReduction="10000"/>
          </a:bodyPr>
          <a:lstStyle/>
          <a:p>
            <a:pPr fontAlgn="base"/>
            <a:r>
              <a:rPr lang="en-US" dirty="0"/>
              <a:t>Cedars-Sinai. (2015). </a:t>
            </a:r>
            <a:r>
              <a:rPr lang="en-US" i="1" dirty="0"/>
              <a:t>Human papillomavirus (HPV) </a:t>
            </a:r>
          </a:p>
          <a:p>
            <a:pPr marL="0" indent="0" fontAlgn="base">
              <a:buNone/>
            </a:pPr>
            <a:r>
              <a:rPr lang="en-US" i="1" dirty="0"/>
              <a:t>		and oropharyngeal cancer</a:t>
            </a:r>
            <a:r>
              <a:rPr lang="en-US" dirty="0"/>
              <a:t> [Brochure]. https://</a:t>
            </a:r>
          </a:p>
          <a:p>
            <a:pPr marL="0" indent="0" fontAlgn="base">
              <a:buNone/>
            </a:pPr>
            <a:r>
              <a:rPr lang="en-US" dirty="0"/>
              <a:t>		www.cedars-sinai.org/content/dam/cedars-</a:t>
            </a:r>
          </a:p>
          <a:p>
            <a:pPr marL="0" indent="0" fontAlgn="base">
              <a:buNone/>
            </a:pPr>
            <a:r>
              <a:rPr lang="en-US" dirty="0"/>
              <a:t>		</a:t>
            </a:r>
            <a:r>
              <a:rPr lang="en-US" dirty="0" err="1"/>
              <a:t>sinai</a:t>
            </a:r>
            <a:r>
              <a:rPr lang="en-US" dirty="0"/>
              <a:t>/cancer/sub-clinical-areas/head-neck/</a:t>
            </a:r>
          </a:p>
          <a:p>
            <a:pPr marL="0" indent="0" fontAlgn="base">
              <a:buNone/>
            </a:pPr>
            <a:r>
              <a:rPr lang="en-US" dirty="0"/>
              <a:t>		documents/hpv-throat-cancer-brochure.pdf</a:t>
            </a:r>
          </a:p>
          <a:p>
            <a:pPr marL="0" indent="0" fontAlgn="base">
              <a:buNone/>
            </a:pPr>
            <a:endParaRPr lang="en-US" dirty="0"/>
          </a:p>
          <a:p>
            <a:pPr fontAlgn="t"/>
            <a:r>
              <a:rPr lang="en-US" b="1" i="1" dirty="0"/>
              <a:t>Parenthetical citation</a:t>
            </a:r>
            <a:r>
              <a:rPr lang="en-US" dirty="0"/>
              <a:t>: </a:t>
            </a:r>
            <a:r>
              <a:rPr lang="en-US" dirty="0">
                <a:highlight>
                  <a:srgbClr val="FFFF00"/>
                </a:highlight>
              </a:rPr>
              <a:t>(Cedars-Sinai, 2015) </a:t>
            </a:r>
          </a:p>
          <a:p>
            <a:pPr fontAlgn="t"/>
            <a:r>
              <a:rPr lang="en-US" b="1" i="1" dirty="0"/>
              <a:t>Narrative citation</a:t>
            </a:r>
            <a:r>
              <a:rPr lang="en-US" dirty="0"/>
              <a:t>: </a:t>
            </a:r>
            <a:r>
              <a:rPr lang="en-US" dirty="0">
                <a:highlight>
                  <a:srgbClr val="FFFF00"/>
                </a:highlight>
              </a:rPr>
              <a:t>Cedars-Sinai (2015)</a:t>
            </a:r>
          </a:p>
          <a:p>
            <a:pPr marL="0" indent="0" fontAlgn="t">
              <a:buNone/>
            </a:pPr>
            <a:endParaRPr lang="en-US" dirty="0"/>
          </a:p>
          <a:p>
            <a:pPr marL="0" indent="0" fontAlgn="t">
              <a:buNone/>
            </a:pPr>
            <a:r>
              <a:rPr lang="en-US" b="1" dirty="0"/>
              <a:t>Note:</a:t>
            </a:r>
          </a:p>
          <a:p>
            <a:pPr marL="0" indent="0" fontAlgn="t">
              <a:buNone/>
            </a:pPr>
            <a:r>
              <a:rPr lang="en-US" dirty="0"/>
              <a:t>Brochures, pamphlets, or flyers follow the same format as report references. </a:t>
            </a:r>
          </a:p>
          <a:p>
            <a:pPr marL="0" indent="0" fontAlgn="t">
              <a:buNone/>
            </a:pPr>
            <a:r>
              <a:rPr lang="en-US" dirty="0"/>
              <a:t>This brochure has an organizational author rather than individual authors. </a:t>
            </a:r>
          </a:p>
          <a:p>
            <a:pPr marL="0" indent="0" fontAlgn="t">
              <a:buNone/>
            </a:pPr>
            <a:r>
              <a:rPr lang="en-US" dirty="0"/>
              <a:t>Include the description “[Brochure]” in square brackets after the title of the brochure.</a:t>
            </a:r>
          </a:p>
          <a:p>
            <a:pPr marL="457200" lvl="1" indent="0">
              <a:buNone/>
            </a:pPr>
            <a:endParaRPr lang="en-US" sz="1800" dirty="0"/>
          </a:p>
        </p:txBody>
      </p:sp>
      <p:sp>
        <p:nvSpPr>
          <p:cNvPr id="9" name="Rectangle 8">
            <a:extLst>
              <a:ext uri="{FF2B5EF4-FFF2-40B4-BE49-F238E27FC236}">
                <a16:creationId xmlns:a16="http://schemas.microsoft.com/office/drawing/2014/main" xmlns="" id="{9057587B-E2BD-4ED9-BB1A-13C9F4B7071E}"/>
              </a:ext>
            </a:extLst>
          </p:cNvPr>
          <p:cNvSpPr/>
          <p:nvPr/>
        </p:nvSpPr>
        <p:spPr>
          <a:xfrm>
            <a:off x="10277602" y="6336001"/>
            <a:ext cx="1417376" cy="369332"/>
          </a:xfrm>
          <a:prstGeom prst="rect">
            <a:avLst/>
          </a:prstGeom>
        </p:spPr>
        <p:txBody>
          <a:bodyPr wrap="none">
            <a:spAutoFit/>
          </a:bodyPr>
          <a:lstStyle/>
          <a:p>
            <a:r>
              <a:rPr lang="en-US" b="1" dirty="0">
                <a:solidFill>
                  <a:srgbClr val="7030A0"/>
                </a:solidFill>
              </a:rPr>
              <a:t>APA (2020)</a:t>
            </a:r>
            <a:endParaRPr lang="en-US" dirty="0"/>
          </a:p>
        </p:txBody>
      </p:sp>
    </p:spTree>
    <p:extLst>
      <p:ext uri="{BB962C8B-B14F-4D97-AF65-F5344CB8AC3E}">
        <p14:creationId xmlns:p14="http://schemas.microsoft.com/office/powerpoint/2010/main" val="351624160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94087" y="1130603"/>
            <a:ext cx="3342442" cy="4596794"/>
          </a:xfrm>
        </p:spPr>
        <p:txBody>
          <a:bodyPr anchor="ctr">
            <a:normAutofit/>
          </a:bodyPr>
          <a:lstStyle/>
          <a:p>
            <a:r>
              <a:rPr lang="en-US" sz="3200" dirty="0">
                <a:solidFill>
                  <a:srgbClr val="EBEBEB"/>
                </a:solidFill>
              </a:rPr>
              <a:t>White Paper with a Group Author</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290077" y="437513"/>
            <a:ext cx="6478588" cy="5954325"/>
          </a:xfrm>
        </p:spPr>
        <p:txBody>
          <a:bodyPr anchor="ctr">
            <a:normAutofit lnSpcReduction="10000"/>
          </a:bodyPr>
          <a:lstStyle/>
          <a:p>
            <a:pPr fontAlgn="base"/>
            <a:r>
              <a:rPr lang="en-US" dirty="0"/>
              <a:t>Department for Business Innovation &amp; Skills. </a:t>
            </a:r>
          </a:p>
          <a:p>
            <a:pPr marL="0" indent="0" fontAlgn="base">
              <a:buNone/>
            </a:pPr>
            <a:r>
              <a:rPr lang="en-US" dirty="0"/>
              <a:t>		(2016). </a:t>
            </a:r>
            <a:r>
              <a:rPr lang="en-US" i="1" dirty="0"/>
              <a:t>Success as a knowledge economy: </a:t>
            </a:r>
          </a:p>
          <a:p>
            <a:pPr marL="0" indent="0" fontAlgn="base">
              <a:buNone/>
            </a:pPr>
            <a:r>
              <a:rPr lang="en-US" i="1" dirty="0"/>
              <a:t>		Teaching excellent, social mobility and student </a:t>
            </a:r>
          </a:p>
          <a:p>
            <a:pPr marL="0" indent="0" fontAlgn="base">
              <a:buNone/>
            </a:pPr>
            <a:r>
              <a:rPr lang="en-US" i="1" dirty="0"/>
              <a:t>		choice</a:t>
            </a:r>
            <a:r>
              <a:rPr lang="en-US" dirty="0"/>
              <a:t> [White paper].Crown. https://www.gov.</a:t>
            </a:r>
          </a:p>
          <a:p>
            <a:pPr marL="0" indent="0" fontAlgn="base">
              <a:buNone/>
            </a:pPr>
            <a:r>
              <a:rPr lang="en-US" dirty="0"/>
              <a:t>		</a:t>
            </a:r>
            <a:r>
              <a:rPr lang="en-US" dirty="0" err="1"/>
              <a:t>uk</a:t>
            </a:r>
            <a:r>
              <a:rPr lang="en-US" dirty="0"/>
              <a:t>/government/uploads/system/uploads/ </a:t>
            </a:r>
          </a:p>
          <a:p>
            <a:pPr marL="0" indent="0" fontAlgn="base">
              <a:buNone/>
            </a:pPr>
            <a:r>
              <a:rPr lang="en-US" dirty="0"/>
              <a:t>		</a:t>
            </a:r>
            <a:r>
              <a:rPr lang="en-US" dirty="0" err="1"/>
              <a:t>attachment_data</a:t>
            </a:r>
            <a:r>
              <a:rPr lang="en-US" dirty="0"/>
              <a:t>/file/523396/bis-16-265-</a:t>
            </a:r>
          </a:p>
          <a:p>
            <a:pPr marL="0" indent="0" fontAlgn="base">
              <a:buNone/>
            </a:pPr>
            <a:r>
              <a:rPr lang="en-US" dirty="0"/>
              <a:t>		success-as-a-knowledge-economy.pdf</a:t>
            </a:r>
          </a:p>
          <a:p>
            <a:pPr marL="0" indent="0" fontAlgn="base">
              <a:buNone/>
            </a:pPr>
            <a:endParaRPr lang="en-US" dirty="0"/>
          </a:p>
          <a:p>
            <a:pPr fontAlgn="t"/>
            <a:r>
              <a:rPr lang="en-US" b="1" i="1" dirty="0"/>
              <a:t>Parenthetical citation</a:t>
            </a:r>
            <a:r>
              <a:rPr lang="en-US" dirty="0"/>
              <a:t>: </a:t>
            </a:r>
          </a:p>
          <a:p>
            <a:pPr marL="0" indent="0" fontAlgn="t">
              <a:buNone/>
            </a:pPr>
            <a:r>
              <a:rPr lang="en-US" dirty="0"/>
              <a:t>	</a:t>
            </a:r>
            <a:r>
              <a:rPr lang="en-US" dirty="0">
                <a:highlight>
                  <a:srgbClr val="FFFF00"/>
                </a:highlight>
              </a:rPr>
              <a:t>(Department for Business Innovation &amp; Skills, 2016) </a:t>
            </a:r>
          </a:p>
          <a:p>
            <a:pPr fontAlgn="t"/>
            <a:r>
              <a:rPr lang="en-US" b="1" i="1" dirty="0"/>
              <a:t>Narrative citation</a:t>
            </a:r>
            <a:r>
              <a:rPr lang="en-US" dirty="0"/>
              <a:t>: </a:t>
            </a:r>
          </a:p>
          <a:p>
            <a:pPr marL="0" indent="0" fontAlgn="t">
              <a:buNone/>
            </a:pPr>
            <a:r>
              <a:rPr lang="en-US" dirty="0"/>
              <a:t>	</a:t>
            </a:r>
            <a:r>
              <a:rPr lang="en-US" dirty="0">
                <a:highlight>
                  <a:srgbClr val="FFFF00"/>
                </a:highlight>
              </a:rPr>
              <a:t>Department for Business Innovation &amp; Skills (2016)</a:t>
            </a:r>
          </a:p>
          <a:p>
            <a:pPr marL="0" indent="0" fontAlgn="t">
              <a:buNone/>
            </a:pPr>
            <a:r>
              <a:rPr lang="en-US" sz="1400" b="1" dirty="0"/>
              <a:t>Note:</a:t>
            </a:r>
          </a:p>
          <a:p>
            <a:pPr marL="0" indent="0" fontAlgn="t">
              <a:buNone/>
            </a:pPr>
            <a:r>
              <a:rPr lang="en-US" sz="1400" dirty="0"/>
              <a:t>A white paper is a persuasive document that is written by a person or group to convince readers of their position and philosophy on a topic. </a:t>
            </a:r>
          </a:p>
          <a:p>
            <a:pPr marL="0" indent="0" fontAlgn="t">
              <a:buNone/>
            </a:pPr>
            <a:r>
              <a:rPr lang="en-US" sz="1400" dirty="0"/>
              <a:t>Include the description “[White paper]” in square brackets after the title of the white paper.</a:t>
            </a:r>
          </a:p>
          <a:p>
            <a:pPr marL="457200" lvl="1" indent="0">
              <a:buNone/>
            </a:pPr>
            <a:endParaRPr lang="en-US" sz="1800" dirty="0"/>
          </a:p>
        </p:txBody>
      </p:sp>
      <p:sp>
        <p:nvSpPr>
          <p:cNvPr id="9" name="Rectangle 8">
            <a:extLst>
              <a:ext uri="{FF2B5EF4-FFF2-40B4-BE49-F238E27FC236}">
                <a16:creationId xmlns:a16="http://schemas.microsoft.com/office/drawing/2014/main" xmlns="" id="{9057587B-E2BD-4ED9-BB1A-13C9F4B7071E}"/>
              </a:ext>
            </a:extLst>
          </p:cNvPr>
          <p:cNvSpPr/>
          <p:nvPr/>
        </p:nvSpPr>
        <p:spPr>
          <a:xfrm>
            <a:off x="10277602" y="6336001"/>
            <a:ext cx="1417376" cy="369332"/>
          </a:xfrm>
          <a:prstGeom prst="rect">
            <a:avLst/>
          </a:prstGeom>
        </p:spPr>
        <p:txBody>
          <a:bodyPr wrap="none">
            <a:spAutoFit/>
          </a:bodyPr>
          <a:lstStyle/>
          <a:p>
            <a:r>
              <a:rPr lang="en-US" b="1" dirty="0">
                <a:solidFill>
                  <a:srgbClr val="7030A0"/>
                </a:solidFill>
              </a:rPr>
              <a:t>APA (2020)</a:t>
            </a:r>
            <a:endParaRPr lang="en-US" dirty="0"/>
          </a:p>
        </p:txBody>
      </p:sp>
    </p:spTree>
    <p:extLst>
      <p:ext uri="{BB962C8B-B14F-4D97-AF65-F5344CB8AC3E}">
        <p14:creationId xmlns:p14="http://schemas.microsoft.com/office/powerpoint/2010/main" val="184738999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E96B00E1-BB7D-47B0-8EBB-D9E52186B2D1}"/>
              </a:ext>
            </a:extLst>
          </p:cNvPr>
          <p:cNvSpPr>
            <a:spLocks noGrp="1"/>
          </p:cNvSpPr>
          <p:nvPr>
            <p:ph type="ctrTitle"/>
          </p:nvPr>
        </p:nvSpPr>
        <p:spPr/>
        <p:txBody>
          <a:bodyPr/>
          <a:lstStyle/>
          <a:p>
            <a:r>
              <a:rPr lang="en-US" dirty="0"/>
              <a:t>Conference Presentations and Proceedings</a:t>
            </a:r>
          </a:p>
        </p:txBody>
      </p:sp>
      <p:sp>
        <p:nvSpPr>
          <p:cNvPr id="5" name="Subtitle 4">
            <a:extLst>
              <a:ext uri="{FF2B5EF4-FFF2-40B4-BE49-F238E27FC236}">
                <a16:creationId xmlns:a16="http://schemas.microsoft.com/office/drawing/2014/main" xmlns="" id="{DEBA4366-D47C-4CA4-8B50-03A8727A7E28}"/>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09834307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94087" y="1130603"/>
            <a:ext cx="3342442" cy="4596794"/>
          </a:xfrm>
        </p:spPr>
        <p:txBody>
          <a:bodyPr anchor="ctr">
            <a:normAutofit/>
          </a:bodyPr>
          <a:lstStyle/>
          <a:p>
            <a:r>
              <a:rPr lang="en-US" sz="3200" dirty="0">
                <a:solidFill>
                  <a:srgbClr val="EBEBEB"/>
                </a:solidFill>
              </a:rPr>
              <a:t>Information to Include in Documentation of Conference Presentations</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290077" y="437513"/>
            <a:ext cx="6478588" cy="5954325"/>
          </a:xfrm>
        </p:spPr>
        <p:txBody>
          <a:bodyPr anchor="ctr">
            <a:normAutofit/>
          </a:bodyPr>
          <a:lstStyle/>
          <a:p>
            <a:pPr fontAlgn="t"/>
            <a:r>
              <a:rPr lang="en-US" dirty="0">
                <a:highlight>
                  <a:srgbClr val="FFFF00"/>
                </a:highlight>
              </a:rPr>
              <a:t>Provide the names of the presenters in the author element of the reference. </a:t>
            </a:r>
          </a:p>
          <a:p>
            <a:pPr fontAlgn="t"/>
            <a:r>
              <a:rPr lang="en-US" dirty="0">
                <a:highlight>
                  <a:srgbClr val="FFFF00"/>
                </a:highlight>
              </a:rPr>
              <a:t>Provide the full dates of the conference in the date element of the reference. </a:t>
            </a:r>
          </a:p>
          <a:p>
            <a:pPr fontAlgn="t"/>
            <a:r>
              <a:rPr lang="en-US" dirty="0">
                <a:highlight>
                  <a:srgbClr val="FFFF00"/>
                </a:highlight>
              </a:rPr>
              <a:t>Describe the presentation in square brackets after the title. The description is flexible (e.g., “[Conference session],” “[Paper presentation],” “[Poster session],” “[Keynote address]”). </a:t>
            </a:r>
          </a:p>
          <a:p>
            <a:pPr fontAlgn="t"/>
            <a:r>
              <a:rPr lang="en-US" dirty="0">
                <a:highlight>
                  <a:srgbClr val="FFFF00"/>
                </a:highlight>
              </a:rPr>
              <a:t>Provide the name of the conference or meeting and its location in the source element of the reference.</a:t>
            </a:r>
          </a:p>
          <a:p>
            <a:pPr fontAlgn="t"/>
            <a:r>
              <a:rPr lang="en-US" dirty="0">
                <a:highlight>
                  <a:srgbClr val="FFFF00"/>
                </a:highlight>
              </a:rPr>
              <a:t>If video of the conference presentation is available, include a link at the end of the reference.</a:t>
            </a:r>
          </a:p>
          <a:p>
            <a:pPr marL="457200" lvl="1" indent="0">
              <a:buNone/>
            </a:pPr>
            <a:endParaRPr lang="en-US" sz="1800" dirty="0"/>
          </a:p>
        </p:txBody>
      </p:sp>
      <p:sp>
        <p:nvSpPr>
          <p:cNvPr id="9" name="Rectangle 8">
            <a:extLst>
              <a:ext uri="{FF2B5EF4-FFF2-40B4-BE49-F238E27FC236}">
                <a16:creationId xmlns:a16="http://schemas.microsoft.com/office/drawing/2014/main" xmlns="" id="{9057587B-E2BD-4ED9-BB1A-13C9F4B7071E}"/>
              </a:ext>
            </a:extLst>
          </p:cNvPr>
          <p:cNvSpPr/>
          <p:nvPr/>
        </p:nvSpPr>
        <p:spPr>
          <a:xfrm>
            <a:off x="10277602" y="6336001"/>
            <a:ext cx="1417376" cy="369332"/>
          </a:xfrm>
          <a:prstGeom prst="rect">
            <a:avLst/>
          </a:prstGeom>
        </p:spPr>
        <p:txBody>
          <a:bodyPr wrap="none">
            <a:spAutoFit/>
          </a:bodyPr>
          <a:lstStyle/>
          <a:p>
            <a:r>
              <a:rPr lang="en-US" b="1" dirty="0">
                <a:solidFill>
                  <a:srgbClr val="7030A0"/>
                </a:solidFill>
              </a:rPr>
              <a:t>APA (2020)</a:t>
            </a:r>
            <a:endParaRPr lang="en-US" dirty="0"/>
          </a:p>
        </p:txBody>
      </p:sp>
    </p:spTree>
    <p:extLst>
      <p:ext uri="{BB962C8B-B14F-4D97-AF65-F5344CB8AC3E}">
        <p14:creationId xmlns:p14="http://schemas.microsoft.com/office/powerpoint/2010/main" val="135880203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94087" y="1130603"/>
            <a:ext cx="3342442" cy="4596794"/>
          </a:xfrm>
        </p:spPr>
        <p:txBody>
          <a:bodyPr anchor="ctr">
            <a:normAutofit/>
          </a:bodyPr>
          <a:lstStyle/>
          <a:p>
            <a:r>
              <a:rPr lang="en-US" sz="3200" dirty="0">
                <a:solidFill>
                  <a:srgbClr val="EBEBEB"/>
                </a:solidFill>
              </a:rPr>
              <a:t>Conference Presentations</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290077" y="437513"/>
            <a:ext cx="6478588" cy="5954325"/>
          </a:xfrm>
        </p:spPr>
        <p:txBody>
          <a:bodyPr anchor="ctr">
            <a:normAutofit/>
          </a:bodyPr>
          <a:lstStyle/>
          <a:p>
            <a:pPr fontAlgn="t"/>
            <a:endParaRPr lang="en-US" dirty="0">
              <a:highlight>
                <a:srgbClr val="FFFF00"/>
              </a:highlight>
            </a:endParaRPr>
          </a:p>
          <a:p>
            <a:pPr fontAlgn="base"/>
            <a:r>
              <a:rPr lang="en-US" dirty="0"/>
              <a:t>Evans, A. C., Jr., </a:t>
            </a:r>
            <a:r>
              <a:rPr lang="en-US" dirty="0" err="1"/>
              <a:t>Garbarino</a:t>
            </a:r>
            <a:r>
              <a:rPr lang="en-US" dirty="0"/>
              <a:t>, J., </a:t>
            </a:r>
            <a:r>
              <a:rPr lang="en-US" dirty="0" err="1"/>
              <a:t>Bocanegra</a:t>
            </a:r>
            <a:r>
              <a:rPr lang="en-US" dirty="0"/>
              <a:t>, E., </a:t>
            </a:r>
          </a:p>
          <a:p>
            <a:pPr marL="0" indent="0" fontAlgn="base">
              <a:buNone/>
            </a:pPr>
            <a:r>
              <a:rPr lang="en-US" dirty="0"/>
              <a:t>		</a:t>
            </a:r>
            <a:r>
              <a:rPr lang="en-US" dirty="0" err="1"/>
              <a:t>Kinscherff</a:t>
            </a:r>
            <a:r>
              <a:rPr lang="en-US" dirty="0"/>
              <a:t>, R. T., &amp; Márquez-Greene, N. (2019, </a:t>
            </a:r>
          </a:p>
          <a:p>
            <a:pPr marL="0" indent="0" fontAlgn="base">
              <a:buNone/>
            </a:pPr>
            <a:r>
              <a:rPr lang="en-US" dirty="0"/>
              <a:t>		August 8–11). </a:t>
            </a:r>
            <a:r>
              <a:rPr lang="en-US" i="1" dirty="0"/>
              <a:t>Gun violence: An event on the </a:t>
            </a:r>
          </a:p>
          <a:p>
            <a:pPr marL="0" indent="0" fontAlgn="base">
              <a:buNone/>
            </a:pPr>
            <a:r>
              <a:rPr lang="en-US" i="1" dirty="0"/>
              <a:t>		power of community</a:t>
            </a:r>
            <a:r>
              <a:rPr lang="en-US" dirty="0"/>
              <a:t> [Conference </a:t>
            </a:r>
          </a:p>
          <a:p>
            <a:pPr marL="0" indent="0" fontAlgn="base">
              <a:buNone/>
            </a:pPr>
            <a:r>
              <a:rPr lang="en-US" dirty="0"/>
              <a:t>		presentation]. APA 2019 Convention, Chicago, </a:t>
            </a:r>
          </a:p>
          <a:p>
            <a:pPr marL="0" indent="0" fontAlgn="base">
              <a:buNone/>
            </a:pPr>
            <a:r>
              <a:rPr lang="en-US" dirty="0"/>
              <a:t>		IL, United States. https://convention.apa.org/</a:t>
            </a:r>
          </a:p>
          <a:p>
            <a:pPr marL="0" indent="0" fontAlgn="base">
              <a:buNone/>
            </a:pPr>
            <a:r>
              <a:rPr lang="en-US" dirty="0"/>
              <a:t>		2019-video</a:t>
            </a:r>
          </a:p>
          <a:p>
            <a:pPr marL="0" indent="0" fontAlgn="base">
              <a:buNone/>
            </a:pPr>
            <a:endParaRPr lang="en-US" dirty="0"/>
          </a:p>
          <a:p>
            <a:pPr fontAlgn="t"/>
            <a:r>
              <a:rPr lang="en-US" b="1" i="1" dirty="0"/>
              <a:t>Parenthetical citation</a:t>
            </a:r>
            <a:r>
              <a:rPr lang="en-US" dirty="0"/>
              <a:t>: </a:t>
            </a:r>
            <a:r>
              <a:rPr lang="en-US" dirty="0">
                <a:highlight>
                  <a:srgbClr val="FFFF00"/>
                </a:highlight>
              </a:rPr>
              <a:t>(Evans et al., 2019) </a:t>
            </a:r>
          </a:p>
          <a:p>
            <a:pPr fontAlgn="t"/>
            <a:r>
              <a:rPr lang="en-US" b="1" i="1" dirty="0"/>
              <a:t>Narrative citation</a:t>
            </a:r>
            <a:r>
              <a:rPr lang="en-US" dirty="0"/>
              <a:t>: </a:t>
            </a:r>
            <a:r>
              <a:rPr lang="en-US" dirty="0">
                <a:highlight>
                  <a:srgbClr val="FFFF00"/>
                </a:highlight>
              </a:rPr>
              <a:t>A conference presentation led by Evans et al. (2019) confirmed……..</a:t>
            </a:r>
          </a:p>
          <a:p>
            <a:pPr marL="457200" lvl="1" indent="0">
              <a:buNone/>
            </a:pPr>
            <a:endParaRPr lang="en-US" sz="1800" dirty="0"/>
          </a:p>
        </p:txBody>
      </p:sp>
      <p:sp>
        <p:nvSpPr>
          <p:cNvPr id="9" name="Rectangle 8">
            <a:extLst>
              <a:ext uri="{FF2B5EF4-FFF2-40B4-BE49-F238E27FC236}">
                <a16:creationId xmlns:a16="http://schemas.microsoft.com/office/drawing/2014/main" xmlns="" id="{9057587B-E2BD-4ED9-BB1A-13C9F4B7071E}"/>
              </a:ext>
            </a:extLst>
          </p:cNvPr>
          <p:cNvSpPr/>
          <p:nvPr/>
        </p:nvSpPr>
        <p:spPr>
          <a:xfrm>
            <a:off x="10277602" y="6336001"/>
            <a:ext cx="1417376" cy="369332"/>
          </a:xfrm>
          <a:prstGeom prst="rect">
            <a:avLst/>
          </a:prstGeom>
        </p:spPr>
        <p:txBody>
          <a:bodyPr wrap="none">
            <a:spAutoFit/>
          </a:bodyPr>
          <a:lstStyle/>
          <a:p>
            <a:r>
              <a:rPr lang="en-US" b="1" dirty="0">
                <a:solidFill>
                  <a:srgbClr val="7030A0"/>
                </a:solidFill>
              </a:rPr>
              <a:t>APA (2020)</a:t>
            </a:r>
            <a:endParaRPr lang="en-US" dirty="0"/>
          </a:p>
        </p:txBody>
      </p:sp>
    </p:spTree>
    <p:extLst>
      <p:ext uri="{BB962C8B-B14F-4D97-AF65-F5344CB8AC3E}">
        <p14:creationId xmlns:p14="http://schemas.microsoft.com/office/powerpoint/2010/main" val="423119196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E96B00E1-BB7D-47B0-8EBB-D9E52186B2D1}"/>
              </a:ext>
            </a:extLst>
          </p:cNvPr>
          <p:cNvSpPr>
            <a:spLocks noGrp="1"/>
          </p:cNvSpPr>
          <p:nvPr>
            <p:ph type="ctrTitle"/>
          </p:nvPr>
        </p:nvSpPr>
        <p:spPr/>
        <p:txBody>
          <a:bodyPr/>
          <a:lstStyle/>
          <a:p>
            <a:r>
              <a:rPr lang="en-US" dirty="0"/>
              <a:t>Dissertations and Theses</a:t>
            </a:r>
          </a:p>
        </p:txBody>
      </p:sp>
      <p:sp>
        <p:nvSpPr>
          <p:cNvPr id="5" name="Subtitle 4">
            <a:extLst>
              <a:ext uri="{FF2B5EF4-FFF2-40B4-BE49-F238E27FC236}">
                <a16:creationId xmlns:a16="http://schemas.microsoft.com/office/drawing/2014/main" xmlns="" id="{DEBA4366-D47C-4CA4-8B50-03A8727A7E28}"/>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6386695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94087" y="1130603"/>
            <a:ext cx="3342442" cy="4596794"/>
          </a:xfrm>
        </p:spPr>
        <p:txBody>
          <a:bodyPr anchor="ctr">
            <a:normAutofit/>
          </a:bodyPr>
          <a:lstStyle/>
          <a:p>
            <a:r>
              <a:rPr lang="en-US" sz="3200" dirty="0">
                <a:solidFill>
                  <a:srgbClr val="EBEBEB"/>
                </a:solidFill>
              </a:rPr>
              <a:t>Information for Documenting</a:t>
            </a:r>
            <a:br>
              <a:rPr lang="en-US" sz="3200" dirty="0">
                <a:solidFill>
                  <a:srgbClr val="EBEBEB"/>
                </a:solidFill>
              </a:rPr>
            </a:br>
            <a:r>
              <a:rPr lang="en-US" sz="3200" dirty="0">
                <a:solidFill>
                  <a:srgbClr val="EBEBEB"/>
                </a:solidFill>
              </a:rPr>
              <a:t>a Dissertation or Thesis</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290077" y="437513"/>
            <a:ext cx="6478588" cy="5954325"/>
          </a:xfrm>
        </p:spPr>
        <p:txBody>
          <a:bodyPr anchor="ctr">
            <a:normAutofit fontScale="85000" lnSpcReduction="20000"/>
          </a:bodyPr>
          <a:lstStyle/>
          <a:p>
            <a:pPr fontAlgn="t"/>
            <a:r>
              <a:rPr lang="en-US" dirty="0">
                <a:highlight>
                  <a:srgbClr val="FFFF00"/>
                </a:highlight>
              </a:rPr>
              <a:t>A dissertation or thesis is considered published when it is available from a database such as ProQuest Dissertations and Theses Global or PDQT Open, an institutional repository, or an archive. </a:t>
            </a:r>
          </a:p>
          <a:p>
            <a:pPr fontAlgn="t"/>
            <a:r>
              <a:rPr lang="en-US" dirty="0">
                <a:highlight>
                  <a:srgbClr val="FFFF00"/>
                </a:highlight>
              </a:rPr>
              <a:t>If the database assigns publication numbers to dissertations and theses, include the publication number in parentheses after the title of the dissertation or thesis without italics. </a:t>
            </a:r>
          </a:p>
          <a:p>
            <a:pPr fontAlgn="t"/>
            <a:r>
              <a:rPr lang="en-US" dirty="0">
                <a:highlight>
                  <a:srgbClr val="FFFF00"/>
                </a:highlight>
              </a:rPr>
              <a:t>Include the description “Doctoral dissertation” or “Master’s thesis” followed by a comma and the name of the institution that awarded the degree. Place this information in square brackets after the dissertation or thesis title and any publication number. </a:t>
            </a:r>
          </a:p>
          <a:p>
            <a:pPr fontAlgn="t"/>
            <a:r>
              <a:rPr lang="en-US" dirty="0">
                <a:highlight>
                  <a:srgbClr val="FFFF00"/>
                </a:highlight>
              </a:rPr>
              <a:t>In the source element of the reference, provide the name of the database, repository, or archive. </a:t>
            </a:r>
          </a:p>
          <a:p>
            <a:pPr fontAlgn="t"/>
            <a:r>
              <a:rPr lang="en-US" dirty="0">
                <a:highlight>
                  <a:srgbClr val="FFFF00"/>
                </a:highlight>
              </a:rPr>
              <a:t>The same format can be adapted for other published theses, including undergraduate theses, by changing the wording of the bracketed description as appropriate (e.g., “Undergraduate honors thesis”).</a:t>
            </a:r>
          </a:p>
          <a:p>
            <a:pPr fontAlgn="t"/>
            <a:r>
              <a:rPr lang="en-US" dirty="0">
                <a:highlight>
                  <a:srgbClr val="FFFF00"/>
                </a:highlight>
              </a:rPr>
              <a:t>Include a URL for the dissertation or thesis if the URL will resolve for readers (as shown in the Miranda and Zambrano-Vazquez examples). </a:t>
            </a:r>
          </a:p>
          <a:p>
            <a:pPr fontAlgn="t"/>
            <a:r>
              <a:rPr lang="en-US" dirty="0">
                <a:highlight>
                  <a:srgbClr val="FFFF00"/>
                </a:highlight>
              </a:rPr>
              <a:t>If the database or archive requires users to log in before they can view the dissertation or thesis, meaning the URL will not work for readers, end the reference with the database name (as in the Kabir example).</a:t>
            </a:r>
          </a:p>
          <a:p>
            <a:pPr fontAlgn="t"/>
            <a:endParaRPr lang="en-US" dirty="0">
              <a:highlight>
                <a:srgbClr val="FFFF00"/>
              </a:highlight>
            </a:endParaRPr>
          </a:p>
          <a:p>
            <a:pPr marL="457200" lvl="1" indent="0">
              <a:buNone/>
            </a:pPr>
            <a:endParaRPr lang="en-US" sz="1800" dirty="0"/>
          </a:p>
        </p:txBody>
      </p:sp>
      <p:sp>
        <p:nvSpPr>
          <p:cNvPr id="9" name="Rectangle 8">
            <a:extLst>
              <a:ext uri="{FF2B5EF4-FFF2-40B4-BE49-F238E27FC236}">
                <a16:creationId xmlns:a16="http://schemas.microsoft.com/office/drawing/2014/main" xmlns="" id="{9057587B-E2BD-4ED9-BB1A-13C9F4B7071E}"/>
              </a:ext>
            </a:extLst>
          </p:cNvPr>
          <p:cNvSpPr/>
          <p:nvPr/>
        </p:nvSpPr>
        <p:spPr>
          <a:xfrm>
            <a:off x="10277602" y="6336001"/>
            <a:ext cx="1417376" cy="369332"/>
          </a:xfrm>
          <a:prstGeom prst="rect">
            <a:avLst/>
          </a:prstGeom>
        </p:spPr>
        <p:txBody>
          <a:bodyPr wrap="none">
            <a:spAutoFit/>
          </a:bodyPr>
          <a:lstStyle/>
          <a:p>
            <a:r>
              <a:rPr lang="en-US" b="1" dirty="0">
                <a:solidFill>
                  <a:srgbClr val="7030A0"/>
                </a:solidFill>
              </a:rPr>
              <a:t>APA (2020)</a:t>
            </a:r>
            <a:endParaRPr lang="en-US" dirty="0"/>
          </a:p>
        </p:txBody>
      </p:sp>
    </p:spTree>
    <p:extLst>
      <p:ext uri="{BB962C8B-B14F-4D97-AF65-F5344CB8AC3E}">
        <p14:creationId xmlns:p14="http://schemas.microsoft.com/office/powerpoint/2010/main" val="381479574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94087" y="1130603"/>
            <a:ext cx="3342442" cy="4596794"/>
          </a:xfrm>
        </p:spPr>
        <p:txBody>
          <a:bodyPr anchor="ctr">
            <a:normAutofit/>
          </a:bodyPr>
          <a:lstStyle/>
          <a:p>
            <a:r>
              <a:rPr lang="en-US" sz="3200" dirty="0">
                <a:solidFill>
                  <a:srgbClr val="EBEBEB"/>
                </a:solidFill>
              </a:rPr>
              <a:t>Dissertation or Thesis</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290077" y="0"/>
            <a:ext cx="6478588" cy="6875733"/>
          </a:xfrm>
        </p:spPr>
        <p:txBody>
          <a:bodyPr anchor="ctr">
            <a:normAutofit fontScale="77500" lnSpcReduction="20000"/>
          </a:bodyPr>
          <a:lstStyle/>
          <a:p>
            <a:pPr fontAlgn="t"/>
            <a:endParaRPr lang="en-US" dirty="0">
              <a:highlight>
                <a:srgbClr val="FFFF00"/>
              </a:highlight>
            </a:endParaRPr>
          </a:p>
          <a:p>
            <a:pPr fontAlgn="base"/>
            <a:r>
              <a:rPr lang="en-US" dirty="0"/>
              <a:t>Kabir, J. M. (2016). </a:t>
            </a:r>
            <a:r>
              <a:rPr lang="en-US" i="1" dirty="0"/>
              <a:t>Factors influencing customer </a:t>
            </a:r>
          </a:p>
          <a:p>
            <a:pPr marL="0" indent="0" fontAlgn="base">
              <a:buNone/>
            </a:pPr>
            <a:r>
              <a:rPr lang="en-US" i="1" dirty="0"/>
              <a:t>		satisfaction at a fast food hamburger chain: The </a:t>
            </a:r>
          </a:p>
          <a:p>
            <a:pPr marL="0" indent="0" fontAlgn="base">
              <a:buNone/>
            </a:pPr>
            <a:r>
              <a:rPr lang="en-US" i="1" dirty="0"/>
              <a:t>		relationship between customer satisfaction and customer </a:t>
            </a:r>
          </a:p>
          <a:p>
            <a:pPr marL="0" indent="0" fontAlgn="base">
              <a:buNone/>
            </a:pPr>
            <a:r>
              <a:rPr lang="en-US" i="1" dirty="0"/>
              <a:t>		loyalty</a:t>
            </a:r>
            <a:r>
              <a:rPr lang="en-US" dirty="0"/>
              <a:t> (Publication No. 10169573) [Doctoral dissertation, </a:t>
            </a:r>
          </a:p>
          <a:p>
            <a:pPr marL="0" indent="0" fontAlgn="base">
              <a:buNone/>
            </a:pPr>
            <a:r>
              <a:rPr lang="en-US" dirty="0"/>
              <a:t>		Wilmington University]. ProQuest Dissertations &amp; Theses </a:t>
            </a:r>
          </a:p>
          <a:p>
            <a:pPr marL="0" indent="0" fontAlgn="base">
              <a:buNone/>
            </a:pPr>
            <a:r>
              <a:rPr lang="en-US" dirty="0"/>
              <a:t>		Global. </a:t>
            </a:r>
          </a:p>
          <a:p>
            <a:pPr fontAlgn="base"/>
            <a:r>
              <a:rPr lang="en-US" dirty="0"/>
              <a:t>Miranda, C. (2019). </a:t>
            </a:r>
            <a:r>
              <a:rPr lang="en-US" i="1" dirty="0"/>
              <a:t>Exploring the lived experiences of foster </a:t>
            </a:r>
          </a:p>
          <a:p>
            <a:pPr marL="0" indent="0" fontAlgn="base">
              <a:buNone/>
            </a:pPr>
            <a:r>
              <a:rPr lang="en-US" i="1" dirty="0"/>
              <a:t>		youth who obtained graduate level degrees: Self-</a:t>
            </a:r>
          </a:p>
          <a:p>
            <a:pPr marL="0" indent="0" fontAlgn="base">
              <a:buNone/>
            </a:pPr>
            <a:r>
              <a:rPr lang="en-US" i="1" dirty="0"/>
              <a:t>		efficacy, resilience, and the impact on identity </a:t>
            </a:r>
          </a:p>
          <a:p>
            <a:pPr marL="0" indent="0" fontAlgn="base">
              <a:buNone/>
            </a:pPr>
            <a:r>
              <a:rPr lang="en-US" i="1" dirty="0"/>
              <a:t>		development</a:t>
            </a:r>
            <a:r>
              <a:rPr lang="en-US" dirty="0"/>
              <a:t> (Publication No. 27542827) [Doctoral </a:t>
            </a:r>
          </a:p>
          <a:p>
            <a:pPr marL="0" indent="0" fontAlgn="base">
              <a:buNone/>
            </a:pPr>
            <a:r>
              <a:rPr lang="en-US" dirty="0"/>
              <a:t>		dissertation, Pepperdine University]. PQDT Open. https://</a:t>
            </a:r>
          </a:p>
          <a:p>
            <a:pPr marL="0" indent="0" fontAlgn="base">
              <a:buNone/>
            </a:pPr>
            <a:r>
              <a:rPr lang="en-US" dirty="0"/>
              <a:t>		pqdtopen.proquest.com/doc/2309521814.html?FMT=AI</a:t>
            </a:r>
          </a:p>
          <a:p>
            <a:pPr fontAlgn="base"/>
            <a:r>
              <a:rPr lang="en-US" dirty="0"/>
              <a:t>Zambrano-Vazquez, L. (2016). </a:t>
            </a:r>
            <a:r>
              <a:rPr lang="en-US" i="1" dirty="0"/>
              <a:t>The interaction of state and trait worry </a:t>
            </a:r>
          </a:p>
          <a:p>
            <a:pPr marL="0" indent="0" fontAlgn="base">
              <a:buNone/>
            </a:pPr>
            <a:r>
              <a:rPr lang="en-US" i="1" dirty="0"/>
              <a:t>	on response monitoring in those with worry and obsessive-</a:t>
            </a:r>
          </a:p>
          <a:p>
            <a:pPr marL="0" indent="0" fontAlgn="base">
              <a:buNone/>
            </a:pPr>
            <a:r>
              <a:rPr lang="en-US" i="1" dirty="0"/>
              <a:t>	compulsive symptoms</a:t>
            </a:r>
            <a:r>
              <a:rPr lang="en-US" dirty="0"/>
              <a:t> [Doctoral dissertation, University of Arizona]. </a:t>
            </a:r>
          </a:p>
          <a:p>
            <a:pPr marL="0" indent="0" fontAlgn="base">
              <a:buNone/>
            </a:pPr>
            <a:r>
              <a:rPr lang="en-US" dirty="0"/>
              <a:t>	UA Campus Repository. https://repository.arizona.edu/handle/</a:t>
            </a:r>
          </a:p>
          <a:p>
            <a:pPr marL="0" indent="0" fontAlgn="base">
              <a:buNone/>
            </a:pPr>
            <a:r>
              <a:rPr lang="en-US" dirty="0"/>
              <a:t>	10150/620615</a:t>
            </a:r>
          </a:p>
          <a:p>
            <a:pPr fontAlgn="t"/>
            <a:endParaRPr lang="en-US" b="1" i="1" dirty="0"/>
          </a:p>
          <a:p>
            <a:pPr fontAlgn="t"/>
            <a:r>
              <a:rPr lang="en-US" b="1" i="1" dirty="0"/>
              <a:t>Parenthetical citations</a:t>
            </a:r>
            <a:r>
              <a:rPr lang="en-US" dirty="0"/>
              <a:t>: </a:t>
            </a:r>
            <a:r>
              <a:rPr lang="en-US" dirty="0">
                <a:highlight>
                  <a:srgbClr val="FFFF00"/>
                </a:highlight>
              </a:rPr>
              <a:t>(Kabir, 2016; Miranda, 2019; Zambrano-Vazquez, 2016) </a:t>
            </a:r>
          </a:p>
          <a:p>
            <a:pPr fontAlgn="t"/>
            <a:r>
              <a:rPr lang="en-US" b="1" i="1" dirty="0"/>
              <a:t>Narrative citations</a:t>
            </a:r>
            <a:r>
              <a:rPr lang="en-US" dirty="0"/>
              <a:t>: </a:t>
            </a:r>
            <a:r>
              <a:rPr lang="en-US" dirty="0">
                <a:highlight>
                  <a:srgbClr val="FFFF00"/>
                </a:highlight>
              </a:rPr>
              <a:t>Kabir (2016), Miranda (2019), and Zambrano-Vazquez (2016)</a:t>
            </a:r>
          </a:p>
          <a:p>
            <a:pPr marL="457200" lvl="1" indent="0">
              <a:buNone/>
            </a:pPr>
            <a:endParaRPr lang="en-US" sz="1800" dirty="0"/>
          </a:p>
        </p:txBody>
      </p:sp>
      <p:sp>
        <p:nvSpPr>
          <p:cNvPr id="9" name="Rectangle 8">
            <a:extLst>
              <a:ext uri="{FF2B5EF4-FFF2-40B4-BE49-F238E27FC236}">
                <a16:creationId xmlns:a16="http://schemas.microsoft.com/office/drawing/2014/main" xmlns="" id="{9057587B-E2BD-4ED9-BB1A-13C9F4B7071E}"/>
              </a:ext>
            </a:extLst>
          </p:cNvPr>
          <p:cNvSpPr/>
          <p:nvPr/>
        </p:nvSpPr>
        <p:spPr>
          <a:xfrm>
            <a:off x="10277602" y="6336001"/>
            <a:ext cx="1417376" cy="369332"/>
          </a:xfrm>
          <a:prstGeom prst="rect">
            <a:avLst/>
          </a:prstGeom>
        </p:spPr>
        <p:txBody>
          <a:bodyPr wrap="none">
            <a:spAutoFit/>
          </a:bodyPr>
          <a:lstStyle/>
          <a:p>
            <a:r>
              <a:rPr lang="en-US" b="1" dirty="0">
                <a:solidFill>
                  <a:srgbClr val="7030A0"/>
                </a:solidFill>
              </a:rPr>
              <a:t>APA (2020)</a:t>
            </a:r>
            <a:endParaRPr lang="en-US" dirty="0"/>
          </a:p>
        </p:txBody>
      </p:sp>
    </p:spTree>
    <p:extLst>
      <p:ext uri="{BB962C8B-B14F-4D97-AF65-F5344CB8AC3E}">
        <p14:creationId xmlns:p14="http://schemas.microsoft.com/office/powerpoint/2010/main" val="281343591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E96B00E1-BB7D-47B0-8EBB-D9E52186B2D1}"/>
              </a:ext>
            </a:extLst>
          </p:cNvPr>
          <p:cNvSpPr>
            <a:spLocks noGrp="1"/>
          </p:cNvSpPr>
          <p:nvPr>
            <p:ph type="ctrTitle"/>
          </p:nvPr>
        </p:nvSpPr>
        <p:spPr>
          <a:xfrm>
            <a:off x="1154954" y="2099733"/>
            <a:ext cx="9091335" cy="2677648"/>
          </a:xfrm>
        </p:spPr>
        <p:txBody>
          <a:bodyPr/>
          <a:lstStyle/>
          <a:p>
            <a:r>
              <a:rPr lang="en-US" dirty="0"/>
              <a:t>Personal Communication/Interview</a:t>
            </a:r>
          </a:p>
        </p:txBody>
      </p:sp>
      <p:sp>
        <p:nvSpPr>
          <p:cNvPr id="5" name="Subtitle 4">
            <a:extLst>
              <a:ext uri="{FF2B5EF4-FFF2-40B4-BE49-F238E27FC236}">
                <a16:creationId xmlns:a16="http://schemas.microsoft.com/office/drawing/2014/main" xmlns="" id="{DEBA4366-D47C-4CA4-8B50-03A8727A7E28}"/>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66714664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D1A5BF1C-3F1E-4CA4-BEE5-FB916B63D28A}"/>
              </a:ext>
            </a:extLst>
          </p:cNvPr>
          <p:cNvSpPr>
            <a:spLocks noGrp="1"/>
          </p:cNvSpPr>
          <p:nvPr>
            <p:ph type="title"/>
          </p:nvPr>
        </p:nvSpPr>
        <p:spPr>
          <a:xfrm>
            <a:off x="1117376" y="2568619"/>
            <a:ext cx="3341889" cy="2330362"/>
          </a:xfrm>
        </p:spPr>
        <p:txBody>
          <a:bodyPr/>
          <a:lstStyle/>
          <a:p>
            <a:r>
              <a:rPr lang="en-US" sz="3600" dirty="0"/>
              <a:t>Information for Documenting an Interview</a:t>
            </a:r>
          </a:p>
        </p:txBody>
      </p:sp>
      <p:sp>
        <p:nvSpPr>
          <p:cNvPr id="5" name="Content Placeholder 4">
            <a:extLst>
              <a:ext uri="{FF2B5EF4-FFF2-40B4-BE49-F238E27FC236}">
                <a16:creationId xmlns:a16="http://schemas.microsoft.com/office/drawing/2014/main" xmlns="" id="{BBC9A383-F99A-4DDD-8BF4-986B0BCCCC74}"/>
              </a:ext>
            </a:extLst>
          </p:cNvPr>
          <p:cNvSpPr>
            <a:spLocks noGrp="1"/>
          </p:cNvSpPr>
          <p:nvPr>
            <p:ph idx="1"/>
          </p:nvPr>
        </p:nvSpPr>
        <p:spPr>
          <a:xfrm>
            <a:off x="5073041" y="1447800"/>
            <a:ext cx="6488482" cy="4572000"/>
          </a:xfrm>
        </p:spPr>
        <p:txBody>
          <a:bodyPr/>
          <a:lstStyle/>
          <a:p>
            <a:pPr marL="0" indent="0" algn="l">
              <a:buNone/>
            </a:pPr>
            <a:r>
              <a:rPr lang="en-US" b="0" i="0" dirty="0">
                <a:solidFill>
                  <a:srgbClr val="333333"/>
                </a:solidFill>
                <a:effectLst/>
              </a:rPr>
              <a:t>Any communication that cannot be directly retrieved by a reader is considered “personal communication.” Emails, phone conversations, interviews, text messages, and social media messages are all examples of personal communication. </a:t>
            </a:r>
            <a:r>
              <a:rPr lang="en-US" b="1" i="0" dirty="0">
                <a:solidFill>
                  <a:srgbClr val="333333"/>
                </a:solidFill>
                <a:effectLst/>
              </a:rPr>
              <a:t>You do not include personal communication in your reference list</a:t>
            </a:r>
            <a:r>
              <a:rPr lang="en-US" b="0" i="0" dirty="0">
                <a:solidFill>
                  <a:srgbClr val="333333"/>
                </a:solidFill>
                <a:effectLst/>
              </a:rPr>
              <a:t>; instead, parenthetically cite the communicator's name, the phrase "personal communication," and the date of the communication in your main text only.</a:t>
            </a:r>
          </a:p>
          <a:p>
            <a:pPr marL="0" indent="0" algn="l">
              <a:buNone/>
            </a:pPr>
            <a:endParaRPr lang="en-US" b="0" i="0" dirty="0">
              <a:solidFill>
                <a:srgbClr val="333333"/>
              </a:solidFill>
              <a:effectLst/>
            </a:endParaRPr>
          </a:p>
          <a:p>
            <a:pPr marL="0" indent="0" algn="l">
              <a:buNone/>
            </a:pPr>
            <a:r>
              <a:rPr lang="en-US" b="0" i="0" dirty="0">
                <a:solidFill>
                  <a:srgbClr val="333333"/>
                </a:solidFill>
                <a:effectLst/>
                <a:highlight>
                  <a:srgbClr val="FFFF00"/>
                </a:highlight>
              </a:rPr>
              <a:t>(E. Robbins, personal communication, January 4, 2019).</a:t>
            </a:r>
          </a:p>
          <a:p>
            <a:pPr marL="0" indent="0">
              <a:buNone/>
            </a:pPr>
            <a:endParaRPr lang="en-US" dirty="0"/>
          </a:p>
        </p:txBody>
      </p:sp>
    </p:spTree>
    <p:extLst>
      <p:ext uri="{BB962C8B-B14F-4D97-AF65-F5344CB8AC3E}">
        <p14:creationId xmlns:p14="http://schemas.microsoft.com/office/powerpoint/2010/main" val="243490186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E96B00E1-BB7D-47B0-8EBB-D9E52186B2D1}"/>
              </a:ext>
            </a:extLst>
          </p:cNvPr>
          <p:cNvSpPr>
            <a:spLocks noGrp="1"/>
          </p:cNvSpPr>
          <p:nvPr>
            <p:ph type="ctrTitle"/>
          </p:nvPr>
        </p:nvSpPr>
        <p:spPr/>
        <p:txBody>
          <a:bodyPr/>
          <a:lstStyle/>
          <a:p>
            <a:r>
              <a:rPr lang="en-US" dirty="0"/>
              <a:t>Audiovisual Media</a:t>
            </a:r>
          </a:p>
        </p:txBody>
      </p:sp>
      <p:sp>
        <p:nvSpPr>
          <p:cNvPr id="5" name="Subtitle 4">
            <a:extLst>
              <a:ext uri="{FF2B5EF4-FFF2-40B4-BE49-F238E27FC236}">
                <a16:creationId xmlns:a16="http://schemas.microsoft.com/office/drawing/2014/main" xmlns="" id="{DEBA4366-D47C-4CA4-8B50-03A8727A7E28}"/>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66593558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94087" y="1130603"/>
            <a:ext cx="3342442" cy="4596794"/>
          </a:xfrm>
        </p:spPr>
        <p:txBody>
          <a:bodyPr anchor="ctr">
            <a:normAutofit/>
          </a:bodyPr>
          <a:lstStyle/>
          <a:p>
            <a:r>
              <a:rPr lang="en-US" sz="3200" dirty="0">
                <a:solidFill>
                  <a:srgbClr val="EBEBEB"/>
                </a:solidFill>
              </a:rPr>
              <a:t>You Tube</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290077" y="0"/>
            <a:ext cx="6478588" cy="6875733"/>
          </a:xfrm>
        </p:spPr>
        <p:txBody>
          <a:bodyPr anchor="ctr">
            <a:normAutofit/>
          </a:bodyPr>
          <a:lstStyle/>
          <a:p>
            <a:pPr fontAlgn="t"/>
            <a:endParaRPr lang="en-US" dirty="0">
              <a:highlight>
                <a:srgbClr val="FFFF00"/>
              </a:highlight>
            </a:endParaRPr>
          </a:p>
          <a:p>
            <a:pPr fontAlgn="base"/>
            <a:r>
              <a:rPr lang="en-US" dirty="0"/>
              <a:t>Harvard University. (2019, August 28). </a:t>
            </a:r>
            <a:r>
              <a:rPr lang="en-US" i="1" dirty="0"/>
              <a:t>Soft robotic </a:t>
            </a:r>
          </a:p>
          <a:p>
            <a:pPr marL="0" indent="0" fontAlgn="base">
              <a:buNone/>
            </a:pPr>
            <a:r>
              <a:rPr lang="en-US" i="1" dirty="0"/>
              <a:t>		gripper for jellyfish</a:t>
            </a:r>
            <a:r>
              <a:rPr lang="en-US" dirty="0"/>
              <a:t> [Video]. YouTube. https://</a:t>
            </a:r>
          </a:p>
          <a:p>
            <a:pPr marL="0" indent="0" fontAlgn="base">
              <a:buNone/>
            </a:pPr>
            <a:r>
              <a:rPr lang="en-US" dirty="0"/>
              <a:t>		</a:t>
            </a:r>
            <a:r>
              <a:rPr lang="en-US" dirty="0">
                <a:hlinkClick r:id="rId2"/>
              </a:rPr>
              <a:t>www.youtube.com/watch?v=guRoWTYfxMs</a:t>
            </a:r>
            <a:endParaRPr lang="en-US" dirty="0"/>
          </a:p>
          <a:p>
            <a:pPr marL="0" indent="0" fontAlgn="base">
              <a:buNone/>
            </a:pPr>
            <a:endParaRPr lang="en-US" dirty="0"/>
          </a:p>
          <a:p>
            <a:pPr fontAlgn="t"/>
            <a:r>
              <a:rPr lang="en-US" b="1" i="1" dirty="0"/>
              <a:t>Parenthetical citation</a:t>
            </a:r>
            <a:r>
              <a:rPr lang="en-US" dirty="0"/>
              <a:t>: </a:t>
            </a:r>
            <a:r>
              <a:rPr lang="en-US" dirty="0">
                <a:highlight>
                  <a:srgbClr val="FFFF00"/>
                </a:highlight>
              </a:rPr>
              <a:t>(Harvard University, 2019) </a:t>
            </a:r>
          </a:p>
          <a:p>
            <a:pPr fontAlgn="t"/>
            <a:r>
              <a:rPr lang="en-US" b="1" i="1" dirty="0"/>
              <a:t>Narrative citation</a:t>
            </a:r>
            <a:r>
              <a:rPr lang="en-US" dirty="0"/>
              <a:t>: </a:t>
            </a:r>
            <a:r>
              <a:rPr lang="en-US" dirty="0">
                <a:highlight>
                  <a:srgbClr val="FFFF00"/>
                </a:highlight>
              </a:rPr>
              <a:t>Harvard University (2019)</a:t>
            </a:r>
          </a:p>
          <a:p>
            <a:pPr marL="457200" lvl="1" indent="0">
              <a:buNone/>
            </a:pPr>
            <a:endParaRPr lang="en-US" sz="1800" dirty="0"/>
          </a:p>
        </p:txBody>
      </p:sp>
      <p:sp>
        <p:nvSpPr>
          <p:cNvPr id="9" name="Rectangle 8">
            <a:extLst>
              <a:ext uri="{FF2B5EF4-FFF2-40B4-BE49-F238E27FC236}">
                <a16:creationId xmlns:a16="http://schemas.microsoft.com/office/drawing/2014/main" xmlns="" id="{9057587B-E2BD-4ED9-BB1A-13C9F4B7071E}"/>
              </a:ext>
            </a:extLst>
          </p:cNvPr>
          <p:cNvSpPr/>
          <p:nvPr/>
        </p:nvSpPr>
        <p:spPr>
          <a:xfrm>
            <a:off x="10277602" y="6336001"/>
            <a:ext cx="1417376" cy="369332"/>
          </a:xfrm>
          <a:prstGeom prst="rect">
            <a:avLst/>
          </a:prstGeom>
        </p:spPr>
        <p:txBody>
          <a:bodyPr wrap="none">
            <a:spAutoFit/>
          </a:bodyPr>
          <a:lstStyle/>
          <a:p>
            <a:r>
              <a:rPr lang="en-US" b="1" dirty="0">
                <a:solidFill>
                  <a:srgbClr val="7030A0"/>
                </a:solidFill>
              </a:rPr>
              <a:t>APA (2020)</a:t>
            </a:r>
            <a:endParaRPr lang="en-US" dirty="0"/>
          </a:p>
        </p:txBody>
      </p:sp>
    </p:spTree>
    <p:extLst>
      <p:ext uri="{BB962C8B-B14F-4D97-AF65-F5344CB8AC3E}">
        <p14:creationId xmlns:p14="http://schemas.microsoft.com/office/powerpoint/2010/main" val="22734201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94087" y="1130603"/>
            <a:ext cx="3342442" cy="4596794"/>
          </a:xfrm>
        </p:spPr>
        <p:txBody>
          <a:bodyPr anchor="ctr">
            <a:normAutofit/>
          </a:bodyPr>
          <a:lstStyle/>
          <a:p>
            <a:r>
              <a:rPr lang="en-US" sz="3200" dirty="0">
                <a:solidFill>
                  <a:srgbClr val="EBEBEB"/>
                </a:solidFill>
              </a:rPr>
              <a:t>PowerPoint Slides Available Online</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290077" y="0"/>
            <a:ext cx="6478588" cy="6875733"/>
          </a:xfrm>
        </p:spPr>
        <p:txBody>
          <a:bodyPr anchor="ctr">
            <a:normAutofit/>
          </a:bodyPr>
          <a:lstStyle/>
          <a:p>
            <a:pPr fontAlgn="t"/>
            <a:endParaRPr lang="en-US" dirty="0">
              <a:highlight>
                <a:srgbClr val="FFFF00"/>
              </a:highlight>
            </a:endParaRPr>
          </a:p>
          <a:p>
            <a:pPr fontAlgn="base"/>
            <a:r>
              <a:rPr lang="en-US" dirty="0"/>
              <a:t>Jones, J. (2016, March 23). </a:t>
            </a:r>
            <a:r>
              <a:rPr lang="en-US" i="1" dirty="0"/>
              <a:t>Guided reading: Making </a:t>
            </a:r>
          </a:p>
          <a:p>
            <a:pPr marL="0" indent="0" fontAlgn="base">
              <a:buNone/>
            </a:pPr>
            <a:r>
              <a:rPr lang="en-US" i="1" dirty="0"/>
              <a:t>		the most of it</a:t>
            </a:r>
            <a:r>
              <a:rPr lang="en-US" dirty="0"/>
              <a:t> [PowerPoint slides]. SlideShare. </a:t>
            </a:r>
          </a:p>
          <a:p>
            <a:pPr marL="0" indent="0" fontAlgn="base">
              <a:buNone/>
            </a:pPr>
            <a:r>
              <a:rPr lang="en-US" dirty="0"/>
              <a:t>		https://www.slideshare.net/hellojenjones/</a:t>
            </a:r>
          </a:p>
          <a:p>
            <a:pPr marL="0" indent="0" fontAlgn="base">
              <a:buNone/>
            </a:pPr>
            <a:r>
              <a:rPr lang="en-US" dirty="0"/>
              <a:t>		guided-reading-making-the-most-of-it</a:t>
            </a:r>
          </a:p>
          <a:p>
            <a:pPr marL="0" indent="0" fontAlgn="base">
              <a:buNone/>
            </a:pPr>
            <a:endParaRPr lang="en-US" dirty="0"/>
          </a:p>
          <a:p>
            <a:pPr fontAlgn="t"/>
            <a:r>
              <a:rPr lang="en-US" b="1" i="1" dirty="0"/>
              <a:t>Parenthetical citation</a:t>
            </a:r>
            <a:r>
              <a:rPr lang="en-US" dirty="0"/>
              <a:t>: </a:t>
            </a:r>
            <a:r>
              <a:rPr lang="en-US" dirty="0">
                <a:highlight>
                  <a:srgbClr val="FFFF00"/>
                </a:highlight>
              </a:rPr>
              <a:t>(Jones, 2016) </a:t>
            </a:r>
          </a:p>
          <a:p>
            <a:pPr fontAlgn="t"/>
            <a:r>
              <a:rPr lang="en-US" b="1" i="1" dirty="0"/>
              <a:t>Narrative citation</a:t>
            </a:r>
            <a:r>
              <a:rPr lang="en-US" dirty="0"/>
              <a:t>: </a:t>
            </a:r>
            <a:r>
              <a:rPr lang="en-US" dirty="0">
                <a:highlight>
                  <a:srgbClr val="FFFF00"/>
                </a:highlight>
              </a:rPr>
              <a:t>Jones (2016)</a:t>
            </a:r>
          </a:p>
          <a:p>
            <a:pPr marL="457200" lvl="1" indent="0">
              <a:buNone/>
            </a:pPr>
            <a:endParaRPr lang="en-US" sz="1800" dirty="0"/>
          </a:p>
        </p:txBody>
      </p:sp>
      <p:sp>
        <p:nvSpPr>
          <p:cNvPr id="9" name="Rectangle 8">
            <a:extLst>
              <a:ext uri="{FF2B5EF4-FFF2-40B4-BE49-F238E27FC236}">
                <a16:creationId xmlns:a16="http://schemas.microsoft.com/office/drawing/2014/main" xmlns="" id="{9057587B-E2BD-4ED9-BB1A-13C9F4B7071E}"/>
              </a:ext>
            </a:extLst>
          </p:cNvPr>
          <p:cNvSpPr/>
          <p:nvPr/>
        </p:nvSpPr>
        <p:spPr>
          <a:xfrm>
            <a:off x="10277602" y="6336001"/>
            <a:ext cx="1417376" cy="369332"/>
          </a:xfrm>
          <a:prstGeom prst="rect">
            <a:avLst/>
          </a:prstGeom>
        </p:spPr>
        <p:txBody>
          <a:bodyPr wrap="none">
            <a:spAutoFit/>
          </a:bodyPr>
          <a:lstStyle/>
          <a:p>
            <a:r>
              <a:rPr lang="en-US" b="1" dirty="0">
                <a:solidFill>
                  <a:srgbClr val="7030A0"/>
                </a:solidFill>
              </a:rPr>
              <a:t>APA (2020)</a:t>
            </a:r>
            <a:endParaRPr lang="en-US" dirty="0"/>
          </a:p>
        </p:txBody>
      </p:sp>
    </p:spTree>
    <p:extLst>
      <p:ext uri="{BB962C8B-B14F-4D97-AF65-F5344CB8AC3E}">
        <p14:creationId xmlns:p14="http://schemas.microsoft.com/office/powerpoint/2010/main" val="305670523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94087" y="1130603"/>
            <a:ext cx="3342442" cy="4596794"/>
          </a:xfrm>
        </p:spPr>
        <p:txBody>
          <a:bodyPr anchor="ctr">
            <a:normAutofit/>
          </a:bodyPr>
          <a:lstStyle/>
          <a:p>
            <a:r>
              <a:rPr lang="en-US" sz="3200" dirty="0">
                <a:solidFill>
                  <a:srgbClr val="EBEBEB"/>
                </a:solidFill>
              </a:rPr>
              <a:t>PowerPoint Slides from a Classroom Website</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290077" y="0"/>
            <a:ext cx="6478588" cy="6875733"/>
          </a:xfrm>
        </p:spPr>
        <p:txBody>
          <a:bodyPr anchor="ctr">
            <a:normAutofit/>
          </a:bodyPr>
          <a:lstStyle/>
          <a:p>
            <a:pPr fontAlgn="t"/>
            <a:endParaRPr lang="en-US" dirty="0">
              <a:highlight>
                <a:srgbClr val="FFFF00"/>
              </a:highlight>
            </a:endParaRPr>
          </a:p>
          <a:p>
            <a:pPr fontAlgn="base"/>
            <a:r>
              <a:rPr lang="en-US" dirty="0"/>
              <a:t>Mack, R., &amp; </a:t>
            </a:r>
            <a:r>
              <a:rPr lang="en-US" dirty="0" err="1"/>
              <a:t>Spake</a:t>
            </a:r>
            <a:r>
              <a:rPr lang="en-US" dirty="0"/>
              <a:t>, G. (2018). </a:t>
            </a:r>
            <a:r>
              <a:rPr lang="en-US" i="1" dirty="0"/>
              <a:t>Citing open source </a:t>
            </a:r>
          </a:p>
          <a:p>
            <a:pPr marL="0" indent="0" fontAlgn="base">
              <a:buNone/>
            </a:pPr>
            <a:r>
              <a:rPr lang="en-US" i="1" dirty="0"/>
              <a:t>		images and formatting references for </a:t>
            </a:r>
          </a:p>
          <a:p>
            <a:pPr marL="0" indent="0" fontAlgn="base">
              <a:buNone/>
            </a:pPr>
            <a:r>
              <a:rPr lang="en-US" i="1" dirty="0"/>
              <a:t>		presentations</a:t>
            </a:r>
            <a:r>
              <a:rPr lang="en-US" dirty="0"/>
              <a:t> [PowerPoint slides]. </a:t>
            </a:r>
            <a:r>
              <a:rPr lang="en-US" dirty="0" err="1"/>
              <a:t>Canvas@FNU</a:t>
            </a:r>
            <a:r>
              <a:rPr lang="en-US" dirty="0"/>
              <a:t>. </a:t>
            </a:r>
          </a:p>
          <a:p>
            <a:pPr marL="0" indent="0" fontAlgn="base">
              <a:buNone/>
            </a:pPr>
            <a:r>
              <a:rPr lang="en-US" dirty="0"/>
              <a:t>		https://fnu.onelogin.com/login</a:t>
            </a:r>
          </a:p>
          <a:p>
            <a:pPr marL="0" indent="0" fontAlgn="base">
              <a:buNone/>
            </a:pPr>
            <a:endParaRPr lang="en-US" dirty="0"/>
          </a:p>
          <a:p>
            <a:pPr marL="0" indent="0" fontAlgn="base">
              <a:buNone/>
            </a:pPr>
            <a:endParaRPr lang="en-US" dirty="0"/>
          </a:p>
          <a:p>
            <a:pPr fontAlgn="t"/>
            <a:r>
              <a:rPr lang="en-US" b="1" i="1" dirty="0"/>
              <a:t>Parenthetical citation</a:t>
            </a:r>
            <a:r>
              <a:rPr lang="en-US" dirty="0"/>
              <a:t>: </a:t>
            </a:r>
            <a:r>
              <a:rPr lang="en-US" dirty="0">
                <a:highlight>
                  <a:srgbClr val="FFFF00"/>
                </a:highlight>
              </a:rPr>
              <a:t>(Mack &amp; </a:t>
            </a:r>
            <a:r>
              <a:rPr lang="en-US" dirty="0" err="1">
                <a:highlight>
                  <a:srgbClr val="FFFF00"/>
                </a:highlight>
              </a:rPr>
              <a:t>Spake</a:t>
            </a:r>
            <a:r>
              <a:rPr lang="en-US" dirty="0">
                <a:highlight>
                  <a:srgbClr val="FFFF00"/>
                </a:highlight>
              </a:rPr>
              <a:t>, 2018) </a:t>
            </a:r>
          </a:p>
          <a:p>
            <a:pPr fontAlgn="t"/>
            <a:r>
              <a:rPr lang="en-US" b="1" i="1" dirty="0"/>
              <a:t>Narrative citation</a:t>
            </a:r>
            <a:r>
              <a:rPr lang="en-US" dirty="0"/>
              <a:t>: </a:t>
            </a:r>
            <a:r>
              <a:rPr lang="en-US" dirty="0">
                <a:highlight>
                  <a:srgbClr val="FFFF00"/>
                </a:highlight>
              </a:rPr>
              <a:t>Mack and </a:t>
            </a:r>
            <a:r>
              <a:rPr lang="en-US" dirty="0" err="1">
                <a:highlight>
                  <a:srgbClr val="FFFF00"/>
                </a:highlight>
              </a:rPr>
              <a:t>Spake</a:t>
            </a:r>
            <a:r>
              <a:rPr lang="en-US" dirty="0">
                <a:highlight>
                  <a:srgbClr val="FFFF00"/>
                </a:highlight>
              </a:rPr>
              <a:t> (2018)</a:t>
            </a:r>
          </a:p>
          <a:p>
            <a:pPr marL="457200" lvl="1" indent="0">
              <a:buNone/>
            </a:pPr>
            <a:endParaRPr lang="en-US" sz="1800" dirty="0"/>
          </a:p>
        </p:txBody>
      </p:sp>
      <p:sp>
        <p:nvSpPr>
          <p:cNvPr id="9" name="Rectangle 8">
            <a:extLst>
              <a:ext uri="{FF2B5EF4-FFF2-40B4-BE49-F238E27FC236}">
                <a16:creationId xmlns:a16="http://schemas.microsoft.com/office/drawing/2014/main" xmlns="" id="{9057587B-E2BD-4ED9-BB1A-13C9F4B7071E}"/>
              </a:ext>
            </a:extLst>
          </p:cNvPr>
          <p:cNvSpPr/>
          <p:nvPr/>
        </p:nvSpPr>
        <p:spPr>
          <a:xfrm>
            <a:off x="10277602" y="6336001"/>
            <a:ext cx="1417376" cy="369332"/>
          </a:xfrm>
          <a:prstGeom prst="rect">
            <a:avLst/>
          </a:prstGeom>
        </p:spPr>
        <p:txBody>
          <a:bodyPr wrap="none">
            <a:spAutoFit/>
          </a:bodyPr>
          <a:lstStyle/>
          <a:p>
            <a:r>
              <a:rPr lang="en-US" b="1" dirty="0">
                <a:solidFill>
                  <a:srgbClr val="7030A0"/>
                </a:solidFill>
              </a:rPr>
              <a:t>APA (2020)</a:t>
            </a:r>
            <a:endParaRPr lang="en-US" dirty="0"/>
          </a:p>
        </p:txBody>
      </p:sp>
    </p:spTree>
    <p:extLst>
      <p:ext uri="{BB962C8B-B14F-4D97-AF65-F5344CB8AC3E}">
        <p14:creationId xmlns:p14="http://schemas.microsoft.com/office/powerpoint/2010/main" val="2046831345"/>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94087" y="1130603"/>
            <a:ext cx="3342442" cy="4596794"/>
          </a:xfrm>
        </p:spPr>
        <p:txBody>
          <a:bodyPr anchor="ctr">
            <a:normAutofit/>
          </a:bodyPr>
          <a:lstStyle/>
          <a:p>
            <a:r>
              <a:rPr lang="en-US" sz="3200" dirty="0" smtClean="0">
                <a:solidFill>
                  <a:srgbClr val="EBEBEB"/>
                </a:solidFill>
              </a:rPr>
              <a:t>AI </a:t>
            </a:r>
            <a:r>
              <a:rPr lang="en-US" sz="3200" dirty="0">
                <a:solidFill>
                  <a:srgbClr val="EBEBEB"/>
                </a:solidFill>
              </a:rPr>
              <a:t>generated text </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290077" y="0"/>
            <a:ext cx="6478588" cy="6875733"/>
          </a:xfrm>
        </p:spPr>
        <p:txBody>
          <a:bodyPr anchor="ctr">
            <a:normAutofit lnSpcReduction="10000"/>
          </a:bodyPr>
          <a:lstStyle/>
          <a:p>
            <a:pPr fontAlgn="t"/>
            <a:endParaRPr lang="en-US" dirty="0">
              <a:highlight>
                <a:srgbClr val="FFFF00"/>
              </a:highlight>
            </a:endParaRPr>
          </a:p>
          <a:p>
            <a:endParaRPr lang="en-US" dirty="0" smtClean="0"/>
          </a:p>
          <a:p>
            <a:r>
              <a:rPr lang="en-US" i="1" dirty="0" smtClean="0"/>
              <a:t>Elements </a:t>
            </a:r>
            <a:r>
              <a:rPr lang="en-US" i="1" dirty="0"/>
              <a:t>of the reference</a:t>
            </a:r>
          </a:p>
          <a:p>
            <a:r>
              <a:rPr lang="en-US" dirty="0"/>
              <a:t>Author of AI model. (Year of AI model used). Name of AI model (Version number, if provided) [Type or description of AI model]. Publisher if different from author. URL </a:t>
            </a:r>
          </a:p>
          <a:p>
            <a:pPr fontAlgn="base"/>
            <a:endParaRPr lang="en-US" dirty="0" smtClean="0"/>
          </a:p>
          <a:p>
            <a:r>
              <a:rPr lang="en-US" dirty="0" smtClean="0">
                <a:solidFill>
                  <a:schemeClr val="tx1"/>
                </a:solidFill>
              </a:rPr>
              <a:t>Microsoft</a:t>
            </a:r>
            <a:r>
              <a:rPr lang="en-US" dirty="0">
                <a:solidFill>
                  <a:schemeClr val="tx1"/>
                </a:solidFill>
              </a:rPr>
              <a:t>. (2025). </a:t>
            </a:r>
            <a:r>
              <a:rPr lang="en-US" i="1" dirty="0">
                <a:solidFill>
                  <a:schemeClr val="tx1"/>
                </a:solidFill>
              </a:rPr>
              <a:t>Copilot</a:t>
            </a:r>
            <a:r>
              <a:rPr lang="en-US" dirty="0">
                <a:solidFill>
                  <a:schemeClr val="tx1"/>
                </a:solidFill>
              </a:rPr>
              <a:t> [Large language model]. https://copilot.microsoft.com/</a:t>
            </a:r>
          </a:p>
          <a:p>
            <a:r>
              <a:rPr lang="en-US" dirty="0" err="1">
                <a:solidFill>
                  <a:schemeClr val="tx1"/>
                </a:solidFill>
              </a:rPr>
              <a:t>OpenAI</a:t>
            </a:r>
            <a:r>
              <a:rPr lang="en-US" dirty="0">
                <a:solidFill>
                  <a:schemeClr val="tx1"/>
                </a:solidFill>
              </a:rPr>
              <a:t>. (2023). </a:t>
            </a:r>
            <a:r>
              <a:rPr lang="en-US" i="1" dirty="0" err="1">
                <a:solidFill>
                  <a:schemeClr val="tx1"/>
                </a:solidFill>
              </a:rPr>
              <a:t>ChatGPT</a:t>
            </a:r>
            <a:r>
              <a:rPr lang="en-US" dirty="0">
                <a:solidFill>
                  <a:schemeClr val="tx1"/>
                </a:solidFill>
              </a:rPr>
              <a:t> (Mar 14 version) [Large language model]. https://chat.openai.com/ </a:t>
            </a:r>
          </a:p>
          <a:p>
            <a:r>
              <a:rPr lang="en-US" dirty="0" err="1">
                <a:solidFill>
                  <a:schemeClr val="tx1"/>
                </a:solidFill>
              </a:rPr>
              <a:t>Grammarly</a:t>
            </a:r>
            <a:r>
              <a:rPr lang="en-US" dirty="0">
                <a:solidFill>
                  <a:schemeClr val="tx1"/>
                </a:solidFill>
              </a:rPr>
              <a:t>. (2024). </a:t>
            </a:r>
            <a:r>
              <a:rPr lang="en-US" i="1" dirty="0" err="1">
                <a:solidFill>
                  <a:schemeClr val="tx1"/>
                </a:solidFill>
              </a:rPr>
              <a:t>Grammarly</a:t>
            </a:r>
            <a:r>
              <a:rPr lang="en-US" i="1" dirty="0">
                <a:solidFill>
                  <a:schemeClr val="tx1"/>
                </a:solidFill>
              </a:rPr>
              <a:t> </a:t>
            </a:r>
            <a:r>
              <a:rPr lang="en-US" dirty="0">
                <a:solidFill>
                  <a:schemeClr val="tx1"/>
                </a:solidFill>
              </a:rPr>
              <a:t>(Version 1.2.78.1397) [Large language model]. https://www.grammarly.com/</a:t>
            </a:r>
          </a:p>
          <a:p>
            <a:pPr fontAlgn="base"/>
            <a:endParaRPr lang="en-US" dirty="0"/>
          </a:p>
          <a:p>
            <a:r>
              <a:rPr lang="en-US" b="1" i="1" dirty="0" smtClean="0"/>
              <a:t>Parenthetical </a:t>
            </a:r>
            <a:r>
              <a:rPr lang="en-US" b="1" i="1" dirty="0"/>
              <a:t>citation</a:t>
            </a:r>
            <a:r>
              <a:rPr lang="en-US" dirty="0"/>
              <a:t>: </a:t>
            </a:r>
            <a:r>
              <a:rPr lang="en-US" dirty="0"/>
              <a:t>(Microsoft, 2025; see Appendix B for the full transcript) OR (Microsoft, 2025)</a:t>
            </a:r>
          </a:p>
          <a:p>
            <a:pPr marL="457200" lvl="1" indent="0">
              <a:buNone/>
            </a:pPr>
            <a:r>
              <a:rPr lang="en-US" dirty="0" smtClean="0">
                <a:solidFill>
                  <a:srgbClr val="FF0000"/>
                </a:solidFill>
              </a:rPr>
              <a:t>Generative</a:t>
            </a:r>
            <a:r>
              <a:rPr lang="en-US" dirty="0">
                <a:solidFill>
                  <a:srgbClr val="FF0000"/>
                </a:solidFill>
              </a:rPr>
              <a:t> AI tools are an emerging technology, so this advice on how to reference your use of a generative AI tool may change. Keep checking </a:t>
            </a:r>
            <a:r>
              <a:rPr lang="en-US" dirty="0" smtClean="0">
                <a:solidFill>
                  <a:srgbClr val="FF0000"/>
                </a:solidFill>
              </a:rPr>
              <a:t>the guide </a:t>
            </a:r>
            <a:r>
              <a:rPr lang="en-US" dirty="0">
                <a:solidFill>
                  <a:srgbClr val="FF0000"/>
                </a:solidFill>
              </a:rPr>
              <a:t>for updated information</a:t>
            </a:r>
            <a:r>
              <a:rPr lang="en-US" dirty="0"/>
              <a:t>.</a:t>
            </a:r>
            <a:endParaRPr lang="en-US" dirty="0"/>
          </a:p>
        </p:txBody>
      </p:sp>
      <p:sp>
        <p:nvSpPr>
          <p:cNvPr id="9" name="Rectangle 8">
            <a:extLst>
              <a:ext uri="{FF2B5EF4-FFF2-40B4-BE49-F238E27FC236}">
                <a16:creationId xmlns:a16="http://schemas.microsoft.com/office/drawing/2014/main" xmlns="" id="{9057587B-E2BD-4ED9-BB1A-13C9F4B7071E}"/>
              </a:ext>
            </a:extLst>
          </p:cNvPr>
          <p:cNvSpPr/>
          <p:nvPr/>
        </p:nvSpPr>
        <p:spPr>
          <a:xfrm>
            <a:off x="10277602" y="6336001"/>
            <a:ext cx="1417376" cy="369332"/>
          </a:xfrm>
          <a:prstGeom prst="rect">
            <a:avLst/>
          </a:prstGeom>
        </p:spPr>
        <p:txBody>
          <a:bodyPr wrap="none">
            <a:spAutoFit/>
          </a:bodyPr>
          <a:lstStyle/>
          <a:p>
            <a:r>
              <a:rPr lang="en-US" b="1" dirty="0">
                <a:solidFill>
                  <a:srgbClr val="7030A0"/>
                </a:solidFill>
              </a:rPr>
              <a:t>APA (2020)</a:t>
            </a:r>
            <a:endParaRPr lang="en-US" dirty="0"/>
          </a:p>
        </p:txBody>
      </p:sp>
    </p:spTree>
    <p:extLst>
      <p:ext uri="{BB962C8B-B14F-4D97-AF65-F5344CB8AC3E}">
        <p14:creationId xmlns:p14="http://schemas.microsoft.com/office/powerpoint/2010/main" val="304230017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94087" y="1130603"/>
            <a:ext cx="3342442" cy="4596794"/>
          </a:xfrm>
        </p:spPr>
        <p:txBody>
          <a:bodyPr anchor="ctr">
            <a:normAutofit/>
          </a:bodyPr>
          <a:lstStyle/>
          <a:p>
            <a:r>
              <a:rPr lang="en-US" sz="3200" dirty="0" smtClean="0">
                <a:solidFill>
                  <a:srgbClr val="EBEBEB"/>
                </a:solidFill>
              </a:rPr>
              <a:t>AI </a:t>
            </a:r>
            <a:r>
              <a:rPr lang="en-US" sz="3200" dirty="0">
                <a:solidFill>
                  <a:srgbClr val="EBEBEB"/>
                </a:solidFill>
              </a:rPr>
              <a:t>generated </a:t>
            </a:r>
            <a:r>
              <a:rPr lang="en-US" sz="3200" dirty="0" smtClean="0">
                <a:solidFill>
                  <a:srgbClr val="EBEBEB"/>
                </a:solidFill>
              </a:rPr>
              <a:t>image </a:t>
            </a:r>
            <a:endParaRPr lang="en-US" sz="3200" dirty="0">
              <a:solidFill>
                <a:srgbClr val="EBEBEB"/>
              </a:solidFill>
            </a:endParaRP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290077" y="0"/>
            <a:ext cx="6478588" cy="6875733"/>
          </a:xfrm>
        </p:spPr>
        <p:txBody>
          <a:bodyPr anchor="ctr">
            <a:normAutofit fontScale="92500" lnSpcReduction="20000"/>
          </a:bodyPr>
          <a:lstStyle/>
          <a:p>
            <a:endParaRPr lang="en-US" b="1" dirty="0" smtClean="0"/>
          </a:p>
          <a:p>
            <a:endParaRPr lang="en-US" sz="2000" b="1" dirty="0" smtClean="0"/>
          </a:p>
          <a:p>
            <a:r>
              <a:rPr lang="en-US" sz="2000" b="1" dirty="0" smtClean="0"/>
              <a:t>In-text </a:t>
            </a:r>
            <a:r>
              <a:rPr lang="en-US" sz="2000" b="1" dirty="0"/>
              <a:t>display</a:t>
            </a:r>
            <a:r>
              <a:rPr lang="en-US" sz="2000" b="1" dirty="0" smtClean="0"/>
              <a:t>:</a:t>
            </a:r>
          </a:p>
          <a:p>
            <a:pPr marL="0" indent="0">
              <a:buNone/>
            </a:pPr>
            <a:r>
              <a:rPr lang="en-US" sz="1900" b="1" dirty="0" smtClean="0"/>
              <a:t>Figure 1</a:t>
            </a:r>
          </a:p>
          <a:p>
            <a:pPr marL="0" indent="0">
              <a:buNone/>
            </a:pPr>
            <a:r>
              <a:rPr lang="en-US" sz="1900" b="1" i="1" dirty="0">
                <a:solidFill>
                  <a:schemeClr val="tx1"/>
                </a:solidFill>
              </a:rPr>
              <a:t>Robot </a:t>
            </a:r>
            <a:r>
              <a:rPr lang="en-US" sz="1900" b="1" i="1" dirty="0" smtClean="0">
                <a:solidFill>
                  <a:schemeClr val="tx1"/>
                </a:solidFill>
              </a:rPr>
              <a:t>Holding </a:t>
            </a:r>
            <a:r>
              <a:rPr lang="en-US" sz="1900" b="1" i="1" dirty="0">
                <a:solidFill>
                  <a:schemeClr val="tx1"/>
                </a:solidFill>
              </a:rPr>
              <a:t>a F</a:t>
            </a:r>
            <a:r>
              <a:rPr lang="en-US" sz="1900" b="1" i="1" dirty="0" smtClean="0">
                <a:solidFill>
                  <a:schemeClr val="tx1"/>
                </a:solidFill>
              </a:rPr>
              <a:t>lower</a:t>
            </a:r>
            <a:endParaRPr lang="en-US" sz="1900" b="1" i="1" dirty="0"/>
          </a:p>
          <a:p>
            <a:pPr marL="0" indent="0">
              <a:buNone/>
            </a:pPr>
            <a:r>
              <a:rPr lang="en-US" dirty="0"/>
              <a:t>   </a:t>
            </a:r>
            <a:endParaRPr lang="en-US" dirty="0" smtClean="0"/>
          </a:p>
          <a:p>
            <a:pPr marL="0" indent="0">
              <a:buNone/>
            </a:pPr>
            <a:r>
              <a:rPr lang="en-US" dirty="0"/>
              <a:t/>
            </a:r>
            <a:br>
              <a:rPr lang="en-US" dirty="0"/>
            </a:br>
            <a:endParaRPr lang="en-US" dirty="0" smtClean="0"/>
          </a:p>
          <a:p>
            <a:pPr marL="0" indent="0">
              <a:buNone/>
            </a:pPr>
            <a:endParaRPr lang="en-US" i="1" dirty="0"/>
          </a:p>
          <a:p>
            <a:pPr marL="0" indent="0">
              <a:buNone/>
            </a:pPr>
            <a:endParaRPr lang="en-US" i="1" dirty="0" smtClean="0"/>
          </a:p>
          <a:p>
            <a:pPr marL="0" indent="0">
              <a:buNone/>
            </a:pPr>
            <a:endParaRPr lang="en-US" i="1" dirty="0"/>
          </a:p>
          <a:p>
            <a:pPr marL="0" indent="0">
              <a:buNone/>
            </a:pPr>
            <a:endParaRPr lang="en-US" i="1" dirty="0" smtClean="0"/>
          </a:p>
          <a:p>
            <a:pPr marL="0" indent="0">
              <a:buNone/>
            </a:pPr>
            <a:endParaRPr lang="en-US" i="1" dirty="0"/>
          </a:p>
          <a:p>
            <a:pPr marL="0" indent="0">
              <a:buNone/>
            </a:pPr>
            <a:endParaRPr lang="en-US" i="1" dirty="0" smtClean="0"/>
          </a:p>
          <a:p>
            <a:pPr marL="0" indent="0">
              <a:buNone/>
            </a:pPr>
            <a:endParaRPr lang="en-US" i="1" dirty="0"/>
          </a:p>
          <a:p>
            <a:pPr marL="0" indent="0">
              <a:buNone/>
            </a:pPr>
            <a:r>
              <a:rPr lang="en-US" i="1" dirty="0" smtClean="0">
                <a:solidFill>
                  <a:schemeClr val="tx1"/>
                </a:solidFill>
              </a:rPr>
              <a:t>Note</a:t>
            </a:r>
            <a:r>
              <a:rPr lang="en-US" i="1" dirty="0">
                <a:solidFill>
                  <a:schemeClr val="tx1"/>
                </a:solidFill>
              </a:rPr>
              <a:t>.</a:t>
            </a:r>
            <a:r>
              <a:rPr lang="en-US" dirty="0">
                <a:solidFill>
                  <a:schemeClr val="tx1"/>
                </a:solidFill>
              </a:rPr>
              <a:t> The image was generated by </a:t>
            </a:r>
            <a:r>
              <a:rPr lang="en-US" dirty="0" err="1">
                <a:solidFill>
                  <a:schemeClr val="tx1"/>
                </a:solidFill>
              </a:rPr>
              <a:t>Midjourney</a:t>
            </a:r>
            <a:r>
              <a:rPr lang="en-US" dirty="0">
                <a:solidFill>
                  <a:schemeClr val="tx1"/>
                </a:solidFill>
              </a:rPr>
              <a:t> (</a:t>
            </a:r>
            <a:r>
              <a:rPr lang="en-US" dirty="0" err="1">
                <a:solidFill>
                  <a:schemeClr val="tx1"/>
                </a:solidFill>
              </a:rPr>
              <a:t>Midjourney</a:t>
            </a:r>
            <a:r>
              <a:rPr lang="en-US" dirty="0">
                <a:solidFill>
                  <a:schemeClr val="tx1"/>
                </a:solidFill>
              </a:rPr>
              <a:t>, 2023) with the prompt “Robot holding a flower</a:t>
            </a:r>
            <a:r>
              <a:rPr lang="en-US" dirty="0" smtClean="0">
                <a:solidFill>
                  <a:schemeClr val="tx1"/>
                </a:solidFill>
              </a:rPr>
              <a:t>.“</a:t>
            </a:r>
          </a:p>
          <a:p>
            <a:pPr marL="0" indent="0">
              <a:buNone/>
            </a:pPr>
            <a:r>
              <a:rPr lang="en-US" b="1" dirty="0">
                <a:solidFill>
                  <a:schemeClr val="tx1"/>
                </a:solidFill>
              </a:rPr>
              <a:t>Reference </a:t>
            </a:r>
            <a:r>
              <a:rPr lang="en-US" dirty="0">
                <a:solidFill>
                  <a:schemeClr val="tx1"/>
                </a:solidFill>
              </a:rPr>
              <a:t/>
            </a:r>
            <a:br>
              <a:rPr lang="en-US" dirty="0">
                <a:solidFill>
                  <a:schemeClr val="tx1"/>
                </a:solidFill>
              </a:rPr>
            </a:br>
            <a:r>
              <a:rPr lang="en-US" dirty="0" err="1">
                <a:solidFill>
                  <a:schemeClr val="tx1"/>
                </a:solidFill>
              </a:rPr>
              <a:t>Midjourney</a:t>
            </a:r>
            <a:r>
              <a:rPr lang="en-US" dirty="0">
                <a:solidFill>
                  <a:schemeClr val="tx1"/>
                </a:solidFill>
              </a:rPr>
              <a:t>. (2023). </a:t>
            </a:r>
            <a:r>
              <a:rPr lang="en-US" i="1" dirty="0" err="1">
                <a:solidFill>
                  <a:schemeClr val="tx1"/>
                </a:solidFill>
              </a:rPr>
              <a:t>Midjourney</a:t>
            </a:r>
            <a:r>
              <a:rPr lang="en-US" dirty="0">
                <a:solidFill>
                  <a:schemeClr val="tx1"/>
                </a:solidFill>
              </a:rPr>
              <a:t> (V5) [Text-to-image model]. https://www.midjourney.com</a:t>
            </a:r>
            <a:r>
              <a:rPr lang="en-US" dirty="0" smtClean="0">
                <a:solidFill>
                  <a:schemeClr val="tx1"/>
                </a:solidFill>
              </a:rPr>
              <a:t>/</a:t>
            </a:r>
            <a:endParaRPr lang="en-US" dirty="0">
              <a:solidFill>
                <a:schemeClr val="tx1"/>
              </a:solidFill>
            </a:endParaRPr>
          </a:p>
        </p:txBody>
      </p:sp>
      <p:sp>
        <p:nvSpPr>
          <p:cNvPr id="9" name="Rectangle 8">
            <a:extLst>
              <a:ext uri="{FF2B5EF4-FFF2-40B4-BE49-F238E27FC236}">
                <a16:creationId xmlns:a16="http://schemas.microsoft.com/office/drawing/2014/main" xmlns="" id="{9057587B-E2BD-4ED9-BB1A-13C9F4B7071E}"/>
              </a:ext>
            </a:extLst>
          </p:cNvPr>
          <p:cNvSpPr/>
          <p:nvPr/>
        </p:nvSpPr>
        <p:spPr>
          <a:xfrm>
            <a:off x="10277602" y="6336001"/>
            <a:ext cx="1417376" cy="369332"/>
          </a:xfrm>
          <a:prstGeom prst="rect">
            <a:avLst/>
          </a:prstGeom>
        </p:spPr>
        <p:txBody>
          <a:bodyPr wrap="none">
            <a:spAutoFit/>
          </a:bodyPr>
          <a:lstStyle/>
          <a:p>
            <a:r>
              <a:rPr lang="en-US" b="1" dirty="0">
                <a:solidFill>
                  <a:srgbClr val="7030A0"/>
                </a:solidFill>
              </a:rPr>
              <a:t>APA (2020)</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19098" y="1973424"/>
            <a:ext cx="3107508" cy="3071440"/>
          </a:xfrm>
          <a:prstGeom prst="rect">
            <a:avLst/>
          </a:prstGeom>
        </p:spPr>
      </p:pic>
    </p:spTree>
    <p:extLst>
      <p:ext uri="{BB962C8B-B14F-4D97-AF65-F5344CB8AC3E}">
        <p14:creationId xmlns:p14="http://schemas.microsoft.com/office/powerpoint/2010/main" val="716954889"/>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E96B00E1-BB7D-47B0-8EBB-D9E52186B2D1}"/>
              </a:ext>
            </a:extLst>
          </p:cNvPr>
          <p:cNvSpPr>
            <a:spLocks noGrp="1"/>
          </p:cNvSpPr>
          <p:nvPr>
            <p:ph type="ctrTitle"/>
          </p:nvPr>
        </p:nvSpPr>
        <p:spPr/>
        <p:txBody>
          <a:bodyPr/>
          <a:lstStyle/>
          <a:p>
            <a:r>
              <a:rPr lang="en-US" dirty="0"/>
              <a:t>Grammar Usage</a:t>
            </a:r>
          </a:p>
        </p:txBody>
      </p:sp>
      <p:sp>
        <p:nvSpPr>
          <p:cNvPr id="5" name="Subtitle 4">
            <a:extLst>
              <a:ext uri="{FF2B5EF4-FFF2-40B4-BE49-F238E27FC236}">
                <a16:creationId xmlns:a16="http://schemas.microsoft.com/office/drawing/2014/main" xmlns="" id="{DEBA4366-D47C-4CA4-8B50-03A8727A7E28}"/>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312360614"/>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94087" y="1130603"/>
            <a:ext cx="3342442" cy="4596794"/>
          </a:xfrm>
        </p:spPr>
        <p:txBody>
          <a:bodyPr anchor="ctr">
            <a:normAutofit/>
          </a:bodyPr>
          <a:lstStyle/>
          <a:p>
            <a:r>
              <a:rPr lang="en-US" sz="3200" dirty="0">
                <a:solidFill>
                  <a:srgbClr val="EBEBEB"/>
                </a:solidFill>
              </a:rPr>
              <a:t>Pronouns</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290077" y="437513"/>
            <a:ext cx="6478588" cy="5954325"/>
          </a:xfrm>
        </p:spPr>
        <p:txBody>
          <a:bodyPr anchor="ctr">
            <a:normAutofit/>
          </a:bodyPr>
          <a:lstStyle/>
          <a:p>
            <a:pPr lvl="0">
              <a:buClr>
                <a:srgbClr val="B31166"/>
              </a:buClr>
            </a:pPr>
            <a:r>
              <a:rPr lang="en-US" sz="2400" dirty="0">
                <a:solidFill>
                  <a:prstClr val="black">
                    <a:lumMod val="75000"/>
                    <a:lumOff val="25000"/>
                  </a:prstClr>
                </a:solidFill>
              </a:rPr>
              <a:t>The pronoun “they” or “their” is now acceptable to be used as a gender neutral singular pronoun when referring to an unknown person. </a:t>
            </a:r>
          </a:p>
          <a:p>
            <a:pPr marL="0" lvl="0" indent="0">
              <a:buClr>
                <a:srgbClr val="B31166"/>
              </a:buClr>
              <a:buNone/>
            </a:pPr>
            <a:r>
              <a:rPr lang="en-US" sz="2400" dirty="0">
                <a:solidFill>
                  <a:prstClr val="black">
                    <a:lumMod val="75000"/>
                    <a:lumOff val="25000"/>
                  </a:prstClr>
                </a:solidFill>
              </a:rPr>
              <a:t>	</a:t>
            </a:r>
          </a:p>
          <a:p>
            <a:pPr marL="0" lvl="0" indent="0">
              <a:buClr>
                <a:srgbClr val="B31166"/>
              </a:buClr>
              <a:buNone/>
            </a:pPr>
            <a:r>
              <a:rPr lang="en-US" sz="2400" b="1" dirty="0">
                <a:solidFill>
                  <a:prstClr val="black">
                    <a:lumMod val="75000"/>
                    <a:lumOff val="25000"/>
                  </a:prstClr>
                </a:solidFill>
              </a:rPr>
              <a:t>Example: </a:t>
            </a:r>
          </a:p>
          <a:p>
            <a:pPr marL="0" lvl="0" indent="0">
              <a:buClr>
                <a:srgbClr val="B31166"/>
              </a:buClr>
              <a:buNone/>
            </a:pPr>
            <a:r>
              <a:rPr lang="en-US" sz="2400" dirty="0">
                <a:solidFill>
                  <a:prstClr val="black">
                    <a:lumMod val="75000"/>
                    <a:lumOff val="25000"/>
                  </a:prstClr>
                </a:solidFill>
              </a:rPr>
              <a:t>When </a:t>
            </a:r>
            <a:r>
              <a:rPr lang="en-US" sz="2400" i="1" u="sng" dirty="0">
                <a:solidFill>
                  <a:prstClr val="black">
                    <a:lumMod val="75000"/>
                    <a:lumOff val="25000"/>
                  </a:prstClr>
                </a:solidFill>
              </a:rPr>
              <a:t>a student </a:t>
            </a:r>
            <a:r>
              <a:rPr lang="en-US" sz="2400" dirty="0">
                <a:solidFill>
                  <a:prstClr val="black">
                    <a:lumMod val="75000"/>
                    <a:lumOff val="25000"/>
                  </a:prstClr>
                </a:solidFill>
              </a:rPr>
              <a:t>is ready to register for classes, </a:t>
            </a:r>
            <a:r>
              <a:rPr lang="en-US" sz="2400" i="1" u="sng" dirty="0">
                <a:solidFill>
                  <a:prstClr val="black">
                    <a:lumMod val="75000"/>
                    <a:lumOff val="25000"/>
                  </a:prstClr>
                </a:solidFill>
              </a:rPr>
              <a:t>they</a:t>
            </a:r>
            <a:r>
              <a:rPr lang="en-US" sz="2400" dirty="0">
                <a:solidFill>
                  <a:prstClr val="black">
                    <a:lumMod val="75000"/>
                    <a:lumOff val="25000"/>
                  </a:prstClr>
                </a:solidFill>
              </a:rPr>
              <a:t> must first attain a personal identification number (PIN) from </a:t>
            </a:r>
            <a:r>
              <a:rPr lang="en-US" sz="2400" i="1" u="sng" dirty="0">
                <a:solidFill>
                  <a:prstClr val="black">
                    <a:lumMod val="75000"/>
                    <a:lumOff val="25000"/>
                  </a:prstClr>
                </a:solidFill>
              </a:rPr>
              <a:t>their </a:t>
            </a:r>
            <a:r>
              <a:rPr lang="en-US" sz="2400" dirty="0">
                <a:solidFill>
                  <a:prstClr val="black">
                    <a:lumMod val="75000"/>
                    <a:lumOff val="25000"/>
                  </a:prstClr>
                </a:solidFill>
              </a:rPr>
              <a:t>advisor. </a:t>
            </a:r>
          </a:p>
          <a:p>
            <a:pPr marL="457200" lvl="1" indent="0">
              <a:buNone/>
            </a:pPr>
            <a:endParaRPr lang="en-US" sz="1800" dirty="0"/>
          </a:p>
        </p:txBody>
      </p:sp>
      <p:sp>
        <p:nvSpPr>
          <p:cNvPr id="9" name="Rectangle 8">
            <a:extLst>
              <a:ext uri="{FF2B5EF4-FFF2-40B4-BE49-F238E27FC236}">
                <a16:creationId xmlns:a16="http://schemas.microsoft.com/office/drawing/2014/main" xmlns="" id="{9057587B-E2BD-4ED9-BB1A-13C9F4B7071E}"/>
              </a:ext>
            </a:extLst>
          </p:cNvPr>
          <p:cNvSpPr/>
          <p:nvPr/>
        </p:nvSpPr>
        <p:spPr>
          <a:xfrm>
            <a:off x="10277602" y="6336001"/>
            <a:ext cx="1417376" cy="369332"/>
          </a:xfrm>
          <a:prstGeom prst="rect">
            <a:avLst/>
          </a:prstGeom>
        </p:spPr>
        <p:txBody>
          <a:bodyPr wrap="none">
            <a:spAutoFit/>
          </a:bodyPr>
          <a:lstStyle/>
          <a:p>
            <a:r>
              <a:rPr lang="en-US" b="1" dirty="0">
                <a:solidFill>
                  <a:srgbClr val="7030A0"/>
                </a:solidFill>
              </a:rPr>
              <a:t>APA (2020)</a:t>
            </a:r>
            <a:endParaRPr lang="en-US" dirty="0"/>
          </a:p>
        </p:txBody>
      </p:sp>
    </p:spTree>
    <p:extLst>
      <p:ext uri="{BB962C8B-B14F-4D97-AF65-F5344CB8AC3E}">
        <p14:creationId xmlns:p14="http://schemas.microsoft.com/office/powerpoint/2010/main" val="153714065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94087" y="1130603"/>
            <a:ext cx="3342442" cy="4596794"/>
          </a:xfrm>
        </p:spPr>
        <p:txBody>
          <a:bodyPr anchor="ctr">
            <a:normAutofit/>
          </a:bodyPr>
          <a:lstStyle/>
          <a:p>
            <a:r>
              <a:rPr lang="en-US" sz="3200" dirty="0">
                <a:solidFill>
                  <a:srgbClr val="EBEBEB"/>
                </a:solidFill>
              </a:rPr>
              <a:t>Verb Tense</a:t>
            </a:r>
          </a:p>
        </p:txBody>
      </p:sp>
      <p:graphicFrame>
        <p:nvGraphicFramePr>
          <p:cNvPr id="8" name="Content Placeholder 7">
            <a:extLst>
              <a:ext uri="{FF2B5EF4-FFF2-40B4-BE49-F238E27FC236}">
                <a16:creationId xmlns:a16="http://schemas.microsoft.com/office/drawing/2014/main" xmlns="" id="{03229342-103F-4A73-B040-07591584549F}"/>
              </a:ext>
            </a:extLst>
          </p:cNvPr>
          <p:cNvGraphicFramePr>
            <a:graphicFrameLocks noGrp="1"/>
          </p:cNvGraphicFramePr>
          <p:nvPr>
            <p:ph idx="1"/>
            <p:extLst>
              <p:ext uri="{D42A27DB-BD31-4B8C-83A1-F6EECF244321}">
                <p14:modId xmlns:p14="http://schemas.microsoft.com/office/powerpoint/2010/main" val="664067109"/>
              </p:ext>
            </p:extLst>
          </p:nvPr>
        </p:nvGraphicFramePr>
        <p:xfrm>
          <a:off x="4953966" y="144462"/>
          <a:ext cx="7006215" cy="6328904"/>
        </p:xfrm>
        <a:graphic>
          <a:graphicData uri="http://schemas.openxmlformats.org/drawingml/2006/table">
            <a:tbl>
              <a:tblPr/>
              <a:tblGrid>
                <a:gridCol w="2335405">
                  <a:extLst>
                    <a:ext uri="{9D8B030D-6E8A-4147-A177-3AD203B41FA5}">
                      <a16:colId xmlns:a16="http://schemas.microsoft.com/office/drawing/2014/main" xmlns="" val="3679296091"/>
                    </a:ext>
                  </a:extLst>
                </a:gridCol>
                <a:gridCol w="2335405">
                  <a:extLst>
                    <a:ext uri="{9D8B030D-6E8A-4147-A177-3AD203B41FA5}">
                      <a16:colId xmlns:a16="http://schemas.microsoft.com/office/drawing/2014/main" xmlns="" val="2024108752"/>
                    </a:ext>
                  </a:extLst>
                </a:gridCol>
                <a:gridCol w="2335405">
                  <a:extLst>
                    <a:ext uri="{9D8B030D-6E8A-4147-A177-3AD203B41FA5}">
                      <a16:colId xmlns:a16="http://schemas.microsoft.com/office/drawing/2014/main" xmlns="" val="2402045193"/>
                    </a:ext>
                  </a:extLst>
                </a:gridCol>
              </a:tblGrid>
              <a:tr h="496400">
                <a:tc>
                  <a:txBody>
                    <a:bodyPr/>
                    <a:lstStyle/>
                    <a:p>
                      <a:pPr fontAlgn="ctr"/>
                      <a:r>
                        <a:rPr lang="en-US" sz="1400" b="1">
                          <a:effectLst/>
                          <a:latin typeface="Lato"/>
                        </a:rPr>
                        <a:t>Paper section</a:t>
                      </a:r>
                      <a:endParaRPr lang="en-US" sz="1400">
                        <a:effectLst/>
                        <a:latin typeface="Lato"/>
                      </a:endParaRPr>
                    </a:p>
                  </a:txBody>
                  <a:tcPr marL="73310" marR="73310" marT="36655" marB="3665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fontAlgn="ctr"/>
                      <a:r>
                        <a:rPr lang="en-US" sz="1400" b="1">
                          <a:effectLst/>
                          <a:latin typeface="Lato"/>
                        </a:rPr>
                        <a:t>Recommended tense</a:t>
                      </a:r>
                      <a:endParaRPr lang="en-US" sz="1400">
                        <a:effectLst/>
                        <a:latin typeface="Lato"/>
                      </a:endParaRPr>
                    </a:p>
                  </a:txBody>
                  <a:tcPr marL="73310" marR="73310" marT="36655" marB="3665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fontAlgn="ctr"/>
                      <a:r>
                        <a:rPr lang="en-US" sz="1400" b="1">
                          <a:effectLst/>
                          <a:latin typeface="Lato"/>
                        </a:rPr>
                        <a:t>Example</a:t>
                      </a:r>
                      <a:endParaRPr lang="en-US" sz="1400">
                        <a:effectLst/>
                        <a:latin typeface="Lato"/>
                      </a:endParaRPr>
                    </a:p>
                  </a:txBody>
                  <a:tcPr marL="73310" marR="73310" marT="36655" marB="3665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xmlns="" val="2516077390"/>
                  </a:ext>
                </a:extLst>
              </a:tr>
              <a:tr h="496400">
                <a:tc rowSpan="2">
                  <a:txBody>
                    <a:bodyPr/>
                    <a:lstStyle/>
                    <a:p>
                      <a:pPr fontAlgn="ctr"/>
                      <a:r>
                        <a:rPr lang="en-US" sz="1400" dirty="0">
                          <a:effectLst/>
                          <a:latin typeface="Lato"/>
                        </a:rPr>
                        <a:t>Literature review (or whenever discussing other researchers’ work)</a:t>
                      </a:r>
                    </a:p>
                  </a:txBody>
                  <a:tcPr marL="73310" marR="73310" marT="36655" marB="3665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fontAlgn="ctr"/>
                      <a:r>
                        <a:rPr lang="en-US" sz="1400">
                          <a:effectLst/>
                          <a:latin typeface="Lato"/>
                        </a:rPr>
                        <a:t>Past</a:t>
                      </a:r>
                    </a:p>
                  </a:txBody>
                  <a:tcPr marL="73310" marR="73310" marT="36655" marB="3665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fontAlgn="ctr"/>
                      <a:r>
                        <a:rPr lang="en-US" sz="1400">
                          <a:effectLst/>
                          <a:latin typeface="Lato"/>
                        </a:rPr>
                        <a:t>Williams (2020) addressed</a:t>
                      </a:r>
                    </a:p>
                  </a:txBody>
                  <a:tcPr marL="73310" marR="73310" marT="36655" marB="3665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xmlns="" val="3142159922"/>
                  </a:ext>
                </a:extLst>
              </a:tr>
              <a:tr h="496400">
                <a:tc vMerge="1">
                  <a:txBody>
                    <a:bodyPr/>
                    <a:lstStyle/>
                    <a:p>
                      <a:endParaRPr lang="en-US"/>
                    </a:p>
                  </a:txBody>
                  <a:tcPr/>
                </a:tc>
                <a:tc>
                  <a:txBody>
                    <a:bodyPr/>
                    <a:lstStyle/>
                    <a:p>
                      <a:pPr fontAlgn="ctr"/>
                      <a:r>
                        <a:rPr lang="en-US" sz="1400">
                          <a:effectLst/>
                          <a:latin typeface="Lato"/>
                        </a:rPr>
                        <a:t>Present perfect</a:t>
                      </a:r>
                    </a:p>
                  </a:txBody>
                  <a:tcPr marL="73310" marR="73310" marT="36655" marB="3665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fontAlgn="ctr"/>
                      <a:r>
                        <a:rPr lang="en-US" sz="1400">
                          <a:effectLst/>
                          <a:latin typeface="Lato"/>
                        </a:rPr>
                        <a:t>Researchers have studied</a:t>
                      </a:r>
                    </a:p>
                  </a:txBody>
                  <a:tcPr marL="73310" marR="73310" marT="36655" marB="3665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xmlns="" val="2727947262"/>
                  </a:ext>
                </a:extLst>
              </a:tr>
              <a:tr h="496400">
                <a:tc rowSpan="2">
                  <a:txBody>
                    <a:bodyPr/>
                    <a:lstStyle/>
                    <a:p>
                      <a:pPr fontAlgn="base"/>
                      <a:r>
                        <a:rPr lang="en-US" sz="1400" b="0">
                          <a:effectLst/>
                          <a:latin typeface="merriweather"/>
                        </a:rPr>
                        <a:t>Method</a:t>
                      </a:r>
                    </a:p>
                    <a:p>
                      <a:pPr fontAlgn="base"/>
                      <a:r>
                        <a:rPr lang="en-US" sz="1400" b="0">
                          <a:effectLst/>
                          <a:latin typeface="merriweather"/>
                        </a:rPr>
                        <a:t>Description of procedure</a:t>
                      </a:r>
                    </a:p>
                  </a:txBody>
                  <a:tcPr marL="73310" marR="73310" marT="36655" marB="3665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fontAlgn="base"/>
                      <a:r>
                        <a:rPr lang="en-US" sz="1400" b="0">
                          <a:effectLst/>
                          <a:latin typeface="merriweather"/>
                        </a:rPr>
                        <a:t>Past</a:t>
                      </a:r>
                    </a:p>
                  </a:txBody>
                  <a:tcPr marL="73310" marR="73310" marT="36655" marB="3665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fontAlgn="ctr"/>
                      <a:r>
                        <a:rPr lang="en-US" sz="1400">
                          <a:effectLst/>
                          <a:latin typeface="Lato"/>
                        </a:rPr>
                        <a:t>Participants took a survey</a:t>
                      </a:r>
                    </a:p>
                  </a:txBody>
                  <a:tcPr marL="73310" marR="73310" marT="36655" marB="3665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xmlns="" val="1312362176"/>
                  </a:ext>
                </a:extLst>
              </a:tr>
              <a:tr h="496400">
                <a:tc vMerge="1">
                  <a:txBody>
                    <a:bodyPr/>
                    <a:lstStyle/>
                    <a:p>
                      <a:endParaRPr lang="en-US"/>
                    </a:p>
                  </a:txBody>
                  <a:tcPr/>
                </a:tc>
                <a:tc>
                  <a:txBody>
                    <a:bodyPr/>
                    <a:lstStyle/>
                    <a:p>
                      <a:pPr fontAlgn="ctr"/>
                      <a:r>
                        <a:rPr lang="en-US" sz="1400">
                          <a:effectLst/>
                          <a:latin typeface="Lato"/>
                        </a:rPr>
                        <a:t>Present perfect</a:t>
                      </a:r>
                    </a:p>
                  </a:txBody>
                  <a:tcPr marL="73310" marR="73310" marT="36655" marB="3665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fontAlgn="ctr"/>
                      <a:r>
                        <a:rPr lang="en-US" sz="1400">
                          <a:effectLst/>
                          <a:latin typeface="Lato"/>
                        </a:rPr>
                        <a:t>Others have used similar approaches</a:t>
                      </a:r>
                    </a:p>
                  </a:txBody>
                  <a:tcPr marL="73310" marR="73310" marT="36655" marB="3665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xmlns="" val="1584057377"/>
                  </a:ext>
                </a:extLst>
              </a:tr>
              <a:tr h="921886">
                <a:tc>
                  <a:txBody>
                    <a:bodyPr/>
                    <a:lstStyle/>
                    <a:p>
                      <a:pPr fontAlgn="ctr"/>
                      <a:r>
                        <a:rPr lang="en-US" sz="1400">
                          <a:effectLst/>
                          <a:latin typeface="Lato"/>
                        </a:rPr>
                        <a:t>Reporting of your own or other researchers’ results</a:t>
                      </a:r>
                    </a:p>
                  </a:txBody>
                  <a:tcPr marL="73310" marR="73310" marT="36655" marB="3665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fontAlgn="ctr"/>
                      <a:r>
                        <a:rPr lang="en-US" sz="1400">
                          <a:effectLst/>
                          <a:latin typeface="Lato"/>
                        </a:rPr>
                        <a:t>Past</a:t>
                      </a:r>
                    </a:p>
                  </a:txBody>
                  <a:tcPr marL="73310" marR="73310" marT="36655" marB="3665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fontAlgn="base"/>
                      <a:r>
                        <a:rPr lang="en-US" sz="1400" b="0">
                          <a:effectLst/>
                          <a:latin typeface="merriweather"/>
                        </a:rPr>
                        <a:t>Results showed </a:t>
                      </a:r>
                    </a:p>
                    <a:p>
                      <a:pPr fontAlgn="base"/>
                      <a:r>
                        <a:rPr lang="en-US" sz="1400" b="0">
                          <a:effectLst/>
                          <a:latin typeface="merriweather"/>
                        </a:rPr>
                        <a:t>Scores decreased</a:t>
                      </a:r>
                    </a:p>
                    <a:p>
                      <a:pPr fontAlgn="base"/>
                      <a:r>
                        <a:rPr lang="en-US" sz="1400" b="0">
                          <a:effectLst/>
                          <a:latin typeface="merriweather"/>
                        </a:rPr>
                        <a:t>Hypotheses were not supported</a:t>
                      </a:r>
                    </a:p>
                  </a:txBody>
                  <a:tcPr marL="73310" marR="73310" marT="36655" marB="3665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xmlns="" val="3574838859"/>
                  </a:ext>
                </a:extLst>
              </a:tr>
              <a:tr h="283658">
                <a:tc rowSpan="3">
                  <a:txBody>
                    <a:bodyPr/>
                    <a:lstStyle/>
                    <a:p>
                      <a:pPr fontAlgn="ctr"/>
                      <a:r>
                        <a:rPr lang="en-US" sz="1400">
                          <a:effectLst/>
                          <a:latin typeface="Lato"/>
                        </a:rPr>
                        <a:t>Personal reactions</a:t>
                      </a:r>
                    </a:p>
                  </a:txBody>
                  <a:tcPr marL="73310" marR="73310" marT="36655" marB="3665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fontAlgn="ctr"/>
                      <a:r>
                        <a:rPr lang="en-US" sz="1400">
                          <a:effectLst/>
                          <a:latin typeface="Lato"/>
                        </a:rPr>
                        <a:t>Past</a:t>
                      </a:r>
                    </a:p>
                  </a:txBody>
                  <a:tcPr marL="73310" marR="73310" marT="36655" marB="3665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fontAlgn="ctr"/>
                      <a:r>
                        <a:rPr lang="en-US" sz="1400">
                          <a:effectLst/>
                          <a:latin typeface="Lato"/>
                        </a:rPr>
                        <a:t>I felt surprised</a:t>
                      </a:r>
                    </a:p>
                  </a:txBody>
                  <a:tcPr marL="73310" marR="73310" marT="36655" marB="3665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xmlns="" val="2850163832"/>
                  </a:ext>
                </a:extLst>
              </a:tr>
              <a:tr h="283658">
                <a:tc vMerge="1">
                  <a:txBody>
                    <a:bodyPr/>
                    <a:lstStyle/>
                    <a:p>
                      <a:endParaRPr lang="en-US"/>
                    </a:p>
                  </a:txBody>
                  <a:tcPr/>
                </a:tc>
                <a:tc>
                  <a:txBody>
                    <a:bodyPr/>
                    <a:lstStyle/>
                    <a:p>
                      <a:pPr fontAlgn="ctr"/>
                      <a:r>
                        <a:rPr lang="en-US" sz="1400">
                          <a:effectLst/>
                          <a:latin typeface="Lato"/>
                        </a:rPr>
                        <a:t>Present perfect</a:t>
                      </a:r>
                    </a:p>
                  </a:txBody>
                  <a:tcPr marL="73310" marR="73310" marT="36655" marB="3665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fontAlgn="ctr"/>
                      <a:r>
                        <a:rPr lang="en-US" sz="1400">
                          <a:effectLst/>
                          <a:latin typeface="Lato"/>
                        </a:rPr>
                        <a:t>I have experienced</a:t>
                      </a:r>
                    </a:p>
                  </a:txBody>
                  <a:tcPr marL="73310" marR="73310" marT="36655" marB="3665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xmlns="" val="4224462269"/>
                  </a:ext>
                </a:extLst>
              </a:tr>
              <a:tr h="283658">
                <a:tc vMerge="1">
                  <a:txBody>
                    <a:bodyPr/>
                    <a:lstStyle/>
                    <a:p>
                      <a:endParaRPr lang="en-US"/>
                    </a:p>
                  </a:txBody>
                  <a:tcPr/>
                </a:tc>
                <a:tc>
                  <a:txBody>
                    <a:bodyPr/>
                    <a:lstStyle/>
                    <a:p>
                      <a:pPr fontAlgn="ctr"/>
                      <a:r>
                        <a:rPr lang="en-US" sz="1400">
                          <a:effectLst/>
                          <a:latin typeface="Lato"/>
                        </a:rPr>
                        <a:t>Present</a:t>
                      </a:r>
                    </a:p>
                  </a:txBody>
                  <a:tcPr marL="73310" marR="73310" marT="36655" marB="3665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fontAlgn="ctr"/>
                      <a:r>
                        <a:rPr lang="en-US" sz="1400">
                          <a:effectLst/>
                          <a:latin typeface="Lato"/>
                        </a:rPr>
                        <a:t>I believe</a:t>
                      </a:r>
                    </a:p>
                  </a:txBody>
                  <a:tcPr marL="73310" marR="73310" marT="36655" marB="3665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xmlns="" val="4119901821"/>
                  </a:ext>
                </a:extLst>
              </a:tr>
              <a:tr h="921886">
                <a:tc>
                  <a:txBody>
                    <a:bodyPr/>
                    <a:lstStyle/>
                    <a:p>
                      <a:pPr fontAlgn="ctr"/>
                      <a:r>
                        <a:rPr lang="en-US" sz="1400">
                          <a:effectLst/>
                          <a:latin typeface="Lato"/>
                        </a:rPr>
                        <a:t>Discussion of implications</a:t>
                      </a:r>
                      <a:br>
                        <a:rPr lang="en-US" sz="1400">
                          <a:effectLst/>
                          <a:latin typeface="Lato"/>
                        </a:rPr>
                      </a:br>
                      <a:r>
                        <a:rPr lang="en-US" sz="1400">
                          <a:effectLst/>
                          <a:latin typeface="Lato"/>
                        </a:rPr>
                        <a:t>of results or of previous statements</a:t>
                      </a:r>
                    </a:p>
                  </a:txBody>
                  <a:tcPr marL="73310" marR="73310" marT="36655" marB="3665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fontAlgn="ctr"/>
                      <a:r>
                        <a:rPr lang="en-US" sz="1400">
                          <a:effectLst/>
                          <a:latin typeface="Lato"/>
                        </a:rPr>
                        <a:t>Present</a:t>
                      </a:r>
                    </a:p>
                  </a:txBody>
                  <a:tcPr marL="73310" marR="73310" marT="36655" marB="3665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fontAlgn="base"/>
                      <a:r>
                        <a:rPr lang="en-US" sz="1400" b="0">
                          <a:effectLst/>
                          <a:latin typeface="merriweather"/>
                        </a:rPr>
                        <a:t>The results indicate </a:t>
                      </a:r>
                    </a:p>
                    <a:p>
                      <a:pPr fontAlgn="base"/>
                      <a:r>
                        <a:rPr lang="en-US" sz="1400" b="0">
                          <a:effectLst/>
                          <a:latin typeface="merriweather"/>
                        </a:rPr>
                        <a:t>The findings mean that</a:t>
                      </a:r>
                    </a:p>
                  </a:txBody>
                  <a:tcPr marL="73310" marR="73310" marT="36655" marB="3665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xmlns="" val="114028600"/>
                  </a:ext>
                </a:extLst>
              </a:tr>
              <a:tr h="1134628">
                <a:tc>
                  <a:txBody>
                    <a:bodyPr/>
                    <a:lstStyle/>
                    <a:p>
                      <a:pPr fontAlgn="ctr"/>
                      <a:r>
                        <a:rPr lang="en-US" sz="1400">
                          <a:effectLst/>
                          <a:latin typeface="Lato"/>
                        </a:rPr>
                        <a:t>Presentation of study conclusions, limitations, and future directions</a:t>
                      </a:r>
                    </a:p>
                  </a:txBody>
                  <a:tcPr marL="73310" marR="73310" marT="36655" marB="3665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fontAlgn="ctr"/>
                      <a:r>
                        <a:rPr lang="en-US" sz="1400" dirty="0">
                          <a:effectLst/>
                          <a:latin typeface="Lato"/>
                        </a:rPr>
                        <a:t>Present</a:t>
                      </a:r>
                    </a:p>
                  </a:txBody>
                  <a:tcPr marL="73310" marR="73310" marT="36655" marB="3665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fontAlgn="base"/>
                      <a:r>
                        <a:rPr lang="en-US" sz="1400" b="0" dirty="0">
                          <a:effectLst/>
                          <a:latin typeface="merriweather"/>
                        </a:rPr>
                        <a:t>We conclude </a:t>
                      </a:r>
                    </a:p>
                    <a:p>
                      <a:pPr fontAlgn="base"/>
                      <a:r>
                        <a:rPr lang="en-US" sz="1400" b="0" dirty="0">
                          <a:effectLst/>
                          <a:latin typeface="merriweather"/>
                        </a:rPr>
                        <a:t>Limitations of the study are</a:t>
                      </a:r>
                    </a:p>
                    <a:p>
                      <a:pPr fontAlgn="base"/>
                      <a:r>
                        <a:rPr lang="en-US" sz="1400" b="0" dirty="0">
                          <a:effectLst/>
                          <a:latin typeface="merriweather"/>
                        </a:rPr>
                        <a:t>Future research should explore</a:t>
                      </a:r>
                    </a:p>
                  </a:txBody>
                  <a:tcPr marL="73310" marR="73310" marT="36655" marB="3665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xmlns="" val="3584630545"/>
                  </a:ext>
                </a:extLst>
              </a:tr>
            </a:tbl>
          </a:graphicData>
        </a:graphic>
      </p:graphicFrame>
      <p:sp>
        <p:nvSpPr>
          <p:cNvPr id="9" name="Rectangle 8">
            <a:extLst>
              <a:ext uri="{FF2B5EF4-FFF2-40B4-BE49-F238E27FC236}">
                <a16:creationId xmlns:a16="http://schemas.microsoft.com/office/drawing/2014/main" xmlns="" id="{55C621D4-AF76-42CB-B691-84E65DB169A0}"/>
              </a:ext>
            </a:extLst>
          </p:cNvPr>
          <p:cNvSpPr/>
          <p:nvPr/>
        </p:nvSpPr>
        <p:spPr>
          <a:xfrm>
            <a:off x="10277602" y="6336001"/>
            <a:ext cx="1417376" cy="369332"/>
          </a:xfrm>
          <a:prstGeom prst="rect">
            <a:avLst/>
          </a:prstGeom>
        </p:spPr>
        <p:txBody>
          <a:bodyPr wrap="none">
            <a:spAutoFit/>
          </a:bodyPr>
          <a:lstStyle/>
          <a:p>
            <a:r>
              <a:rPr lang="en-US" b="1" dirty="0">
                <a:solidFill>
                  <a:srgbClr val="7030A0"/>
                </a:solidFill>
              </a:rPr>
              <a:t>APA (2020)</a:t>
            </a:r>
            <a:endParaRPr lang="en-US" dirty="0"/>
          </a:p>
        </p:txBody>
      </p:sp>
    </p:spTree>
    <p:extLst>
      <p:ext uri="{BB962C8B-B14F-4D97-AF65-F5344CB8AC3E}">
        <p14:creationId xmlns:p14="http://schemas.microsoft.com/office/powerpoint/2010/main" val="1267608409"/>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94087" y="1130603"/>
            <a:ext cx="3342442" cy="4596794"/>
          </a:xfrm>
        </p:spPr>
        <p:txBody>
          <a:bodyPr anchor="ctr">
            <a:normAutofit/>
          </a:bodyPr>
          <a:lstStyle/>
          <a:p>
            <a:r>
              <a:rPr lang="en-US" sz="3200" dirty="0">
                <a:solidFill>
                  <a:srgbClr val="EBEBEB"/>
                </a:solidFill>
              </a:rPr>
              <a:t>Age Ranges and </a:t>
            </a:r>
            <a:br>
              <a:rPr lang="en-US" sz="3200" dirty="0">
                <a:solidFill>
                  <a:srgbClr val="EBEBEB"/>
                </a:solidFill>
              </a:rPr>
            </a:br>
            <a:r>
              <a:rPr lang="en-US" sz="3200" dirty="0">
                <a:solidFill>
                  <a:srgbClr val="EBEBEB"/>
                </a:solidFill>
              </a:rPr>
              <a:t>Descriptive Phrases</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290077" y="437513"/>
            <a:ext cx="6478588" cy="5954325"/>
          </a:xfrm>
        </p:spPr>
        <p:txBody>
          <a:bodyPr anchor="ctr">
            <a:normAutofit/>
          </a:bodyPr>
          <a:lstStyle/>
          <a:p>
            <a:pPr lvl="1"/>
            <a:r>
              <a:rPr lang="en-US" sz="1800" dirty="0"/>
              <a:t>Use specific age ranges rather then open-ended descriptions when possible.</a:t>
            </a:r>
          </a:p>
          <a:p>
            <a:pPr lvl="2"/>
            <a:r>
              <a:rPr lang="en-US" sz="1600" dirty="0"/>
              <a:t>Instead of the word </a:t>
            </a:r>
            <a:r>
              <a:rPr lang="en-US" sz="1600" b="1" i="1" dirty="0"/>
              <a:t>teenagers</a:t>
            </a:r>
            <a:r>
              <a:rPr lang="en-US" sz="1600" dirty="0"/>
              <a:t>, write </a:t>
            </a:r>
            <a:r>
              <a:rPr lang="en-US" sz="1600" b="1" i="1" dirty="0"/>
              <a:t> individuals ages 12-18</a:t>
            </a:r>
            <a:endParaRPr lang="en-US" sz="1600" dirty="0"/>
          </a:p>
          <a:p>
            <a:pPr lvl="1"/>
            <a:r>
              <a:rPr lang="en-US" sz="1800" dirty="0"/>
              <a:t>Use descriptive phrases rather than adjectives as nouns when discussing people.</a:t>
            </a:r>
          </a:p>
          <a:p>
            <a:pPr lvl="2"/>
            <a:r>
              <a:rPr lang="en-US" sz="1600" dirty="0"/>
              <a:t>Instead of </a:t>
            </a:r>
            <a:r>
              <a:rPr lang="en-US" sz="1600" b="1" i="1" dirty="0"/>
              <a:t>Chinese people</a:t>
            </a:r>
            <a:r>
              <a:rPr lang="en-US" sz="1600" dirty="0"/>
              <a:t> write </a:t>
            </a:r>
            <a:r>
              <a:rPr lang="en-US" sz="1600" b="1" i="1" dirty="0"/>
              <a:t>the people of China</a:t>
            </a:r>
          </a:p>
          <a:p>
            <a:pPr marL="914400" lvl="2" indent="0">
              <a:buNone/>
            </a:pPr>
            <a:endParaRPr lang="en-US" sz="1600" dirty="0"/>
          </a:p>
          <a:p>
            <a:pPr marL="457200" lvl="1" indent="0">
              <a:buNone/>
            </a:pPr>
            <a:endParaRPr lang="en-US" sz="1800" dirty="0"/>
          </a:p>
        </p:txBody>
      </p:sp>
      <p:sp>
        <p:nvSpPr>
          <p:cNvPr id="9" name="Rectangle 8">
            <a:extLst>
              <a:ext uri="{FF2B5EF4-FFF2-40B4-BE49-F238E27FC236}">
                <a16:creationId xmlns:a16="http://schemas.microsoft.com/office/drawing/2014/main" xmlns="" id="{09416A09-AE03-4DD3-B15D-64A4B8C665EF}"/>
              </a:ext>
            </a:extLst>
          </p:cNvPr>
          <p:cNvSpPr/>
          <p:nvPr/>
        </p:nvSpPr>
        <p:spPr>
          <a:xfrm>
            <a:off x="10277602" y="6336001"/>
            <a:ext cx="1417376" cy="369332"/>
          </a:xfrm>
          <a:prstGeom prst="rect">
            <a:avLst/>
          </a:prstGeom>
        </p:spPr>
        <p:txBody>
          <a:bodyPr wrap="none">
            <a:spAutoFit/>
          </a:bodyPr>
          <a:lstStyle/>
          <a:p>
            <a:r>
              <a:rPr lang="en-US" b="1" dirty="0">
                <a:solidFill>
                  <a:srgbClr val="7030A0"/>
                </a:solidFill>
              </a:rPr>
              <a:t>APA (2020)</a:t>
            </a:r>
            <a:endParaRPr lang="en-US" dirty="0"/>
          </a:p>
        </p:txBody>
      </p:sp>
    </p:spTree>
    <p:extLst>
      <p:ext uri="{BB962C8B-B14F-4D97-AF65-F5344CB8AC3E}">
        <p14:creationId xmlns:p14="http://schemas.microsoft.com/office/powerpoint/2010/main" val="3465490968"/>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94087" y="1130603"/>
            <a:ext cx="3342442" cy="4596794"/>
          </a:xfrm>
        </p:spPr>
        <p:txBody>
          <a:bodyPr anchor="ctr">
            <a:normAutofit/>
          </a:bodyPr>
          <a:lstStyle/>
          <a:p>
            <a:r>
              <a:rPr lang="en-US" sz="3200" dirty="0">
                <a:solidFill>
                  <a:srgbClr val="EBEBEB"/>
                </a:solidFill>
              </a:rPr>
              <a:t>First Person Pronouns</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290077" y="437513"/>
            <a:ext cx="6478588" cy="5954325"/>
          </a:xfrm>
        </p:spPr>
        <p:txBody>
          <a:bodyPr anchor="ctr">
            <a:normAutofit/>
          </a:bodyPr>
          <a:lstStyle/>
          <a:p>
            <a:pPr fontAlgn="base"/>
            <a:r>
              <a:rPr lang="en-US" dirty="0"/>
              <a:t>Use first-person pronouns in APA style to describe your work as well as your personal reactions. </a:t>
            </a:r>
          </a:p>
          <a:p>
            <a:pPr lvl="1" fontAlgn="t"/>
            <a:r>
              <a:rPr lang="en-US" dirty="0"/>
              <a:t>If you are writing a paper by yourself, use the pronoun “I” to refer to yourself. </a:t>
            </a:r>
          </a:p>
          <a:p>
            <a:pPr lvl="1" fontAlgn="t"/>
            <a:r>
              <a:rPr lang="en-US" dirty="0"/>
              <a:t>If you are writing a paper with coauthors, use the pronoun “we” to refer yourself and your coauthors together.</a:t>
            </a:r>
          </a:p>
          <a:p>
            <a:pPr lvl="2"/>
            <a:endParaRPr lang="en-US" sz="1600" dirty="0"/>
          </a:p>
          <a:p>
            <a:pPr marL="457200" lvl="1" indent="0">
              <a:buNone/>
            </a:pPr>
            <a:endParaRPr lang="en-US" sz="1800" dirty="0"/>
          </a:p>
        </p:txBody>
      </p:sp>
      <p:sp>
        <p:nvSpPr>
          <p:cNvPr id="9" name="Rectangle 8">
            <a:extLst>
              <a:ext uri="{FF2B5EF4-FFF2-40B4-BE49-F238E27FC236}">
                <a16:creationId xmlns:a16="http://schemas.microsoft.com/office/drawing/2014/main" xmlns="" id="{F2F7C399-5ABB-4230-92BF-6AFF1F6A8DBF}"/>
              </a:ext>
            </a:extLst>
          </p:cNvPr>
          <p:cNvSpPr/>
          <p:nvPr/>
        </p:nvSpPr>
        <p:spPr>
          <a:xfrm>
            <a:off x="10277602" y="6336001"/>
            <a:ext cx="1417376" cy="369332"/>
          </a:xfrm>
          <a:prstGeom prst="rect">
            <a:avLst/>
          </a:prstGeom>
        </p:spPr>
        <p:txBody>
          <a:bodyPr wrap="none">
            <a:spAutoFit/>
          </a:bodyPr>
          <a:lstStyle/>
          <a:p>
            <a:r>
              <a:rPr lang="en-US" b="1" dirty="0">
                <a:solidFill>
                  <a:srgbClr val="7030A0"/>
                </a:solidFill>
              </a:rPr>
              <a:t>APA (2020)</a:t>
            </a:r>
            <a:endParaRPr lang="en-US" dirty="0"/>
          </a:p>
        </p:txBody>
      </p:sp>
    </p:spTree>
    <p:extLst>
      <p:ext uri="{BB962C8B-B14F-4D97-AF65-F5344CB8AC3E}">
        <p14:creationId xmlns:p14="http://schemas.microsoft.com/office/powerpoint/2010/main" val="278899184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E96B00E1-BB7D-47B0-8EBB-D9E52186B2D1}"/>
              </a:ext>
            </a:extLst>
          </p:cNvPr>
          <p:cNvSpPr>
            <a:spLocks noGrp="1"/>
          </p:cNvSpPr>
          <p:nvPr>
            <p:ph type="ctrTitle"/>
          </p:nvPr>
        </p:nvSpPr>
        <p:spPr/>
        <p:txBody>
          <a:bodyPr/>
          <a:lstStyle/>
          <a:p>
            <a:r>
              <a:rPr lang="en-US" dirty="0"/>
              <a:t>Mechanics</a:t>
            </a:r>
          </a:p>
        </p:txBody>
      </p:sp>
      <p:sp>
        <p:nvSpPr>
          <p:cNvPr id="5" name="Subtitle 4">
            <a:extLst>
              <a:ext uri="{FF2B5EF4-FFF2-40B4-BE49-F238E27FC236}">
                <a16:creationId xmlns:a16="http://schemas.microsoft.com/office/drawing/2014/main" xmlns="" id="{DEBA4366-D47C-4CA4-8B50-03A8727A7E28}"/>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792908231"/>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94087" y="1130603"/>
            <a:ext cx="3342442" cy="4596794"/>
          </a:xfrm>
        </p:spPr>
        <p:txBody>
          <a:bodyPr anchor="ctr">
            <a:normAutofit/>
          </a:bodyPr>
          <a:lstStyle/>
          <a:p>
            <a:r>
              <a:rPr lang="en-US" sz="3200" dirty="0">
                <a:solidFill>
                  <a:srgbClr val="EBEBEB"/>
                </a:solidFill>
              </a:rPr>
              <a:t>Commas and Semicolons</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290077" y="437513"/>
            <a:ext cx="6478588" cy="5954325"/>
          </a:xfrm>
        </p:spPr>
        <p:txBody>
          <a:bodyPr anchor="ctr">
            <a:normAutofit/>
          </a:bodyPr>
          <a:lstStyle/>
          <a:p>
            <a:pPr fontAlgn="base"/>
            <a:endParaRPr lang="en-US" dirty="0"/>
          </a:p>
          <a:p>
            <a:pPr fontAlgn="base"/>
            <a:r>
              <a:rPr lang="en-US" dirty="0"/>
              <a:t>Use a serial comma (also called an Oxford comma, Harvard comma, or series comma) between elements in a series of three or more items.</a:t>
            </a:r>
          </a:p>
          <a:p>
            <a:pPr lvl="1" fontAlgn="base"/>
            <a:r>
              <a:rPr lang="en-US" dirty="0"/>
              <a:t>Factors of personality include extraversion, conscientiousness, openness to experience, agreeableness</a:t>
            </a:r>
            <a:r>
              <a:rPr lang="en-US" dirty="0">
                <a:highlight>
                  <a:srgbClr val="FFFF00"/>
                </a:highlight>
              </a:rPr>
              <a:t>,</a:t>
            </a:r>
            <a:r>
              <a:rPr lang="en-US" dirty="0"/>
              <a:t> and neuroticism.</a:t>
            </a:r>
          </a:p>
          <a:p>
            <a:pPr fontAlgn="base"/>
            <a:endParaRPr lang="en-US" dirty="0"/>
          </a:p>
          <a:p>
            <a:pPr fontAlgn="base"/>
            <a:r>
              <a:rPr lang="en-US" dirty="0"/>
              <a:t>If one or more items in the series already contain a comma, use semicolons between the items instead of commas.</a:t>
            </a:r>
          </a:p>
          <a:p>
            <a:pPr lvl="1" fontAlgn="base"/>
            <a:r>
              <a:rPr lang="en-US" dirty="0"/>
              <a:t>Subjective well-being is characterized by the presence of positive affect, such as whether people feel happy and peaceful</a:t>
            </a:r>
            <a:r>
              <a:rPr lang="en-US" dirty="0">
                <a:highlight>
                  <a:srgbClr val="FFFF00"/>
                </a:highlight>
              </a:rPr>
              <a:t>; </a:t>
            </a:r>
            <a:r>
              <a:rPr lang="en-US" dirty="0"/>
              <a:t>the absence of negative affect, such as whether people feel angry or bored</a:t>
            </a:r>
            <a:r>
              <a:rPr lang="en-US" dirty="0">
                <a:highlight>
                  <a:srgbClr val="FFFF00"/>
                </a:highlight>
              </a:rPr>
              <a:t>;</a:t>
            </a:r>
            <a:r>
              <a:rPr lang="en-US" dirty="0"/>
              <a:t> and a high level of life satisfaction.</a:t>
            </a:r>
          </a:p>
          <a:p>
            <a:pPr marL="457200" lvl="1" indent="0" fontAlgn="base">
              <a:buNone/>
            </a:pPr>
            <a:endParaRPr lang="en-US" dirty="0"/>
          </a:p>
          <a:p>
            <a:pPr lvl="2"/>
            <a:endParaRPr lang="en-US" sz="1600" dirty="0"/>
          </a:p>
          <a:p>
            <a:pPr marL="457200" lvl="1" indent="0">
              <a:buNone/>
            </a:pPr>
            <a:endParaRPr lang="en-US" sz="1800" dirty="0"/>
          </a:p>
        </p:txBody>
      </p:sp>
      <p:sp>
        <p:nvSpPr>
          <p:cNvPr id="9" name="Rectangle 8">
            <a:extLst>
              <a:ext uri="{FF2B5EF4-FFF2-40B4-BE49-F238E27FC236}">
                <a16:creationId xmlns:a16="http://schemas.microsoft.com/office/drawing/2014/main" xmlns="" id="{A6D3238C-1352-4A67-AD7A-2A1CC45B83AB}"/>
              </a:ext>
            </a:extLst>
          </p:cNvPr>
          <p:cNvSpPr/>
          <p:nvPr/>
        </p:nvSpPr>
        <p:spPr>
          <a:xfrm>
            <a:off x="10277602" y="6336001"/>
            <a:ext cx="1417376" cy="369332"/>
          </a:xfrm>
          <a:prstGeom prst="rect">
            <a:avLst/>
          </a:prstGeom>
        </p:spPr>
        <p:txBody>
          <a:bodyPr wrap="none">
            <a:spAutoFit/>
          </a:bodyPr>
          <a:lstStyle/>
          <a:p>
            <a:r>
              <a:rPr lang="en-US" b="1" dirty="0">
                <a:solidFill>
                  <a:srgbClr val="7030A0"/>
                </a:solidFill>
              </a:rPr>
              <a:t>APA (2020)</a:t>
            </a:r>
            <a:endParaRPr lang="en-US" dirty="0"/>
          </a:p>
        </p:txBody>
      </p:sp>
    </p:spTree>
    <p:extLst>
      <p:ext uri="{BB962C8B-B14F-4D97-AF65-F5344CB8AC3E}">
        <p14:creationId xmlns:p14="http://schemas.microsoft.com/office/powerpoint/2010/main" val="143752017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E96B00E1-BB7D-47B0-8EBB-D9E52186B2D1}"/>
              </a:ext>
            </a:extLst>
          </p:cNvPr>
          <p:cNvSpPr>
            <a:spLocks noGrp="1"/>
          </p:cNvSpPr>
          <p:nvPr>
            <p:ph type="ctrTitle"/>
          </p:nvPr>
        </p:nvSpPr>
        <p:spPr/>
        <p:txBody>
          <a:bodyPr/>
          <a:lstStyle/>
          <a:p>
            <a:r>
              <a:rPr lang="en-US" dirty="0"/>
              <a:t>Numbers</a:t>
            </a:r>
          </a:p>
        </p:txBody>
      </p:sp>
      <p:sp>
        <p:nvSpPr>
          <p:cNvPr id="5" name="Subtitle 4">
            <a:extLst>
              <a:ext uri="{FF2B5EF4-FFF2-40B4-BE49-F238E27FC236}">
                <a16:creationId xmlns:a16="http://schemas.microsoft.com/office/drawing/2014/main" xmlns="" id="{DEBA4366-D47C-4CA4-8B50-03A8727A7E28}"/>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68186848"/>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94087" y="1130603"/>
            <a:ext cx="3342442" cy="4596794"/>
          </a:xfrm>
        </p:spPr>
        <p:txBody>
          <a:bodyPr anchor="ctr">
            <a:normAutofit/>
          </a:bodyPr>
          <a:lstStyle/>
          <a:p>
            <a:r>
              <a:rPr lang="en-US" sz="3200" dirty="0">
                <a:solidFill>
                  <a:srgbClr val="EBEBEB"/>
                </a:solidFill>
              </a:rPr>
              <a:t>Numbers Expresses As Words</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290077" y="437513"/>
            <a:ext cx="6478588" cy="5954325"/>
          </a:xfrm>
        </p:spPr>
        <p:txBody>
          <a:bodyPr anchor="ctr">
            <a:normAutofit/>
          </a:bodyPr>
          <a:lstStyle/>
          <a:p>
            <a:pPr fontAlgn="base"/>
            <a:r>
              <a:rPr lang="en-US" dirty="0"/>
              <a:t>In general, use words to express numbers zero through nine, and use numerals to express numbers 10 and above.</a:t>
            </a:r>
          </a:p>
          <a:p>
            <a:pPr lvl="1" fontAlgn="base"/>
            <a:r>
              <a:rPr lang="en-US" dirty="0"/>
              <a:t>there were five nurses on duty</a:t>
            </a:r>
          </a:p>
          <a:p>
            <a:pPr lvl="1" fontAlgn="base"/>
            <a:r>
              <a:rPr lang="en-US" dirty="0"/>
              <a:t>the study had three conditions</a:t>
            </a:r>
          </a:p>
          <a:p>
            <a:pPr lvl="1" fontAlgn="base"/>
            <a:r>
              <a:rPr lang="en-US" dirty="0"/>
              <a:t>students were in the third, sixth, eighth, 10th, and 12th grades</a:t>
            </a:r>
          </a:p>
          <a:p>
            <a:pPr fontAlgn="base"/>
            <a:endParaRPr lang="en-US" dirty="0"/>
          </a:p>
          <a:p>
            <a:pPr marL="457200" lvl="1" indent="0" fontAlgn="base">
              <a:buNone/>
            </a:pPr>
            <a:endParaRPr lang="en-US" dirty="0"/>
          </a:p>
          <a:p>
            <a:pPr lvl="2"/>
            <a:endParaRPr lang="en-US" sz="1600" dirty="0"/>
          </a:p>
          <a:p>
            <a:pPr marL="457200" lvl="1" indent="0">
              <a:buNone/>
            </a:pPr>
            <a:endParaRPr lang="en-US" sz="1800" dirty="0"/>
          </a:p>
        </p:txBody>
      </p:sp>
      <p:sp>
        <p:nvSpPr>
          <p:cNvPr id="9" name="Rectangle 8">
            <a:extLst>
              <a:ext uri="{FF2B5EF4-FFF2-40B4-BE49-F238E27FC236}">
                <a16:creationId xmlns:a16="http://schemas.microsoft.com/office/drawing/2014/main" xmlns="" id="{74D6DD08-E5F5-4B93-8734-7191D11B12AA}"/>
              </a:ext>
            </a:extLst>
          </p:cNvPr>
          <p:cNvSpPr/>
          <p:nvPr/>
        </p:nvSpPr>
        <p:spPr>
          <a:xfrm>
            <a:off x="10277602" y="6336001"/>
            <a:ext cx="1417376" cy="369332"/>
          </a:xfrm>
          <a:prstGeom prst="rect">
            <a:avLst/>
          </a:prstGeom>
        </p:spPr>
        <p:txBody>
          <a:bodyPr wrap="none">
            <a:spAutoFit/>
          </a:bodyPr>
          <a:lstStyle/>
          <a:p>
            <a:r>
              <a:rPr lang="en-US" b="1" dirty="0">
                <a:solidFill>
                  <a:srgbClr val="7030A0"/>
                </a:solidFill>
              </a:rPr>
              <a:t>APA (2020)</a:t>
            </a:r>
            <a:endParaRPr lang="en-US" dirty="0"/>
          </a:p>
        </p:txBody>
      </p:sp>
    </p:spTree>
    <p:extLst>
      <p:ext uri="{BB962C8B-B14F-4D97-AF65-F5344CB8AC3E}">
        <p14:creationId xmlns:p14="http://schemas.microsoft.com/office/powerpoint/2010/main" val="2619761776"/>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94087" y="1130603"/>
            <a:ext cx="3342442" cy="4596794"/>
          </a:xfrm>
        </p:spPr>
        <p:txBody>
          <a:bodyPr anchor="ctr">
            <a:normAutofit/>
          </a:bodyPr>
          <a:lstStyle/>
          <a:p>
            <a:r>
              <a:rPr lang="en-US" sz="3200" dirty="0">
                <a:solidFill>
                  <a:srgbClr val="EBEBEB"/>
                </a:solidFill>
              </a:rPr>
              <a:t>Numbers Expresses As Words</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290077" y="437513"/>
            <a:ext cx="6478588" cy="5954325"/>
          </a:xfrm>
        </p:spPr>
        <p:txBody>
          <a:bodyPr anchor="ctr">
            <a:normAutofit/>
          </a:bodyPr>
          <a:lstStyle/>
          <a:p>
            <a:pPr fontAlgn="base"/>
            <a:endParaRPr lang="en-US" dirty="0"/>
          </a:p>
          <a:p>
            <a:pPr marL="457200" lvl="1" indent="0" fontAlgn="base">
              <a:buNone/>
            </a:pPr>
            <a:endParaRPr lang="en-US" dirty="0"/>
          </a:p>
          <a:p>
            <a:pPr lvl="2"/>
            <a:endParaRPr lang="en-US" sz="1600" dirty="0"/>
          </a:p>
          <a:p>
            <a:pPr marL="457200" lvl="1" indent="0">
              <a:buNone/>
            </a:pPr>
            <a:endParaRPr lang="en-US" sz="1800" dirty="0"/>
          </a:p>
        </p:txBody>
      </p:sp>
      <p:graphicFrame>
        <p:nvGraphicFramePr>
          <p:cNvPr id="4" name="Table 3">
            <a:extLst>
              <a:ext uri="{FF2B5EF4-FFF2-40B4-BE49-F238E27FC236}">
                <a16:creationId xmlns:a16="http://schemas.microsoft.com/office/drawing/2014/main" xmlns="" id="{4FF1AABC-FDBC-4943-AAC2-227442CE47A0}"/>
              </a:ext>
            </a:extLst>
          </p:cNvPr>
          <p:cNvGraphicFramePr>
            <a:graphicFrameLocks noGrp="1"/>
          </p:cNvGraphicFramePr>
          <p:nvPr>
            <p:extLst>
              <p:ext uri="{D42A27DB-BD31-4B8C-83A1-F6EECF244321}">
                <p14:modId xmlns:p14="http://schemas.microsoft.com/office/powerpoint/2010/main" val="3171255285"/>
              </p:ext>
            </p:extLst>
          </p:nvPr>
        </p:nvGraphicFramePr>
        <p:xfrm>
          <a:off x="5040350" y="466163"/>
          <a:ext cx="6985746" cy="5171961"/>
        </p:xfrm>
        <a:graphic>
          <a:graphicData uri="http://schemas.openxmlformats.org/drawingml/2006/table">
            <a:tbl>
              <a:tblPr/>
              <a:tblGrid>
                <a:gridCol w="3492873">
                  <a:extLst>
                    <a:ext uri="{9D8B030D-6E8A-4147-A177-3AD203B41FA5}">
                      <a16:colId xmlns:a16="http://schemas.microsoft.com/office/drawing/2014/main" xmlns="" val="3872240252"/>
                    </a:ext>
                  </a:extLst>
                </a:gridCol>
                <a:gridCol w="3492873">
                  <a:extLst>
                    <a:ext uri="{9D8B030D-6E8A-4147-A177-3AD203B41FA5}">
                      <a16:colId xmlns:a16="http://schemas.microsoft.com/office/drawing/2014/main" xmlns="" val="3151910292"/>
                    </a:ext>
                  </a:extLst>
                </a:gridCol>
              </a:tblGrid>
              <a:tr h="638734">
                <a:tc>
                  <a:txBody>
                    <a:bodyPr/>
                    <a:lstStyle/>
                    <a:p>
                      <a:pPr algn="ctr" fontAlgn="base"/>
                      <a:r>
                        <a:rPr lang="en-US" sz="1800" b="1" dirty="0">
                          <a:effectLst/>
                        </a:rPr>
                        <a:t>Case</a:t>
                      </a:r>
                      <a:endParaRPr lang="en-US" sz="1800" b="0" dirty="0">
                        <a:effectLst/>
                      </a:endParaRPr>
                    </a:p>
                  </a:txBody>
                  <a:tcPr marL="94950" marR="94950" marT="47475" marB="47475">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5F9FD"/>
                    </a:solidFill>
                  </a:tcPr>
                </a:tc>
                <a:tc>
                  <a:txBody>
                    <a:bodyPr/>
                    <a:lstStyle/>
                    <a:p>
                      <a:pPr algn="ctr" fontAlgn="base"/>
                      <a:r>
                        <a:rPr lang="en-US" sz="1800" b="1">
                          <a:effectLst/>
                        </a:rPr>
                        <a:t>Example</a:t>
                      </a:r>
                      <a:endParaRPr lang="en-US" sz="1800" b="0">
                        <a:effectLst/>
                      </a:endParaRPr>
                    </a:p>
                  </a:txBody>
                  <a:tcPr marL="94950" marR="94950" marT="47475" marB="47475">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5F9FD"/>
                    </a:solidFill>
                  </a:tcPr>
                </a:tc>
                <a:extLst>
                  <a:ext uri="{0D108BD9-81ED-4DB2-BD59-A6C34878D82A}">
                    <a16:rowId xmlns:a16="http://schemas.microsoft.com/office/drawing/2014/main" xmlns="" val="3735655331"/>
                  </a:ext>
                </a:extLst>
              </a:tr>
              <a:tr h="2273923">
                <a:tc>
                  <a:txBody>
                    <a:bodyPr/>
                    <a:lstStyle/>
                    <a:p>
                      <a:pPr algn="l" fontAlgn="base"/>
                      <a:r>
                        <a:rPr lang="en-US" sz="1800" b="0" dirty="0">
                          <a:effectLst/>
                        </a:rPr>
                        <a:t>Numbers that begin a sentence, title, or heading (when possible, reword the sentence to avoid beginning with a number)</a:t>
                      </a:r>
                    </a:p>
                  </a:txBody>
                  <a:tcPr marL="94950" marR="94950" marT="47475" marB="47475">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5F9FD"/>
                    </a:solidFill>
                  </a:tcPr>
                </a:tc>
                <a:tc>
                  <a:txBody>
                    <a:bodyPr/>
                    <a:lstStyle/>
                    <a:p>
                      <a:pPr fontAlgn="base"/>
                      <a:r>
                        <a:rPr lang="en-US" sz="1800" dirty="0">
                          <a:effectLst/>
                        </a:rPr>
                        <a:t>Fifty percent of the students received the intervention, and the other 50% were part of a control condition.</a:t>
                      </a:r>
                    </a:p>
                    <a:p>
                      <a:pPr fontAlgn="base"/>
                      <a:r>
                        <a:rPr lang="en-US" sz="1800" dirty="0">
                          <a:effectLst/>
                        </a:rPr>
                        <a:t>Twenty people enrolled in the class, but 15 dropped out.</a:t>
                      </a:r>
                    </a:p>
                  </a:txBody>
                  <a:tcPr marL="94950" marR="47475" marT="94950" marB="9495">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4245732234"/>
                  </a:ext>
                </a:extLst>
              </a:tr>
              <a:tr h="1129652">
                <a:tc>
                  <a:txBody>
                    <a:bodyPr/>
                    <a:lstStyle/>
                    <a:p>
                      <a:pPr algn="l" fontAlgn="base"/>
                      <a:r>
                        <a:rPr lang="en-US" sz="1800" b="0">
                          <a:effectLst/>
                        </a:rPr>
                        <a:t>Common fractions</a:t>
                      </a:r>
                    </a:p>
                  </a:txBody>
                  <a:tcPr marL="94950" marR="94950" marT="47475" marB="47475">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5F9FD"/>
                    </a:solidFill>
                  </a:tcPr>
                </a:tc>
                <a:tc>
                  <a:txBody>
                    <a:bodyPr/>
                    <a:lstStyle/>
                    <a:p>
                      <a:pPr fontAlgn="base"/>
                      <a:r>
                        <a:rPr lang="en-US" sz="1800" dirty="0">
                          <a:effectLst/>
                        </a:rPr>
                        <a:t>one fifth of the class</a:t>
                      </a:r>
                    </a:p>
                    <a:p>
                      <a:pPr fontAlgn="base"/>
                      <a:r>
                        <a:rPr lang="en-US" sz="1800" dirty="0">
                          <a:effectLst/>
                        </a:rPr>
                        <a:t>two-thirds majority</a:t>
                      </a:r>
                    </a:p>
                  </a:txBody>
                  <a:tcPr marL="94950" marR="47475" marT="94950" marB="9495">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1919027466"/>
                  </a:ext>
                </a:extLst>
              </a:tr>
              <a:tr h="1129652">
                <a:tc>
                  <a:txBody>
                    <a:bodyPr/>
                    <a:lstStyle/>
                    <a:p>
                      <a:pPr algn="l" fontAlgn="base"/>
                      <a:r>
                        <a:rPr lang="en-US" sz="1800" b="0">
                          <a:effectLst/>
                        </a:rPr>
                        <a:t>Certain universally accepted phrases</a:t>
                      </a:r>
                    </a:p>
                  </a:txBody>
                  <a:tcPr marL="94950" marR="94950" marT="47475" marB="47475">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5F9FD"/>
                    </a:solidFill>
                  </a:tcPr>
                </a:tc>
                <a:tc>
                  <a:txBody>
                    <a:bodyPr/>
                    <a:lstStyle/>
                    <a:p>
                      <a:pPr fontAlgn="base"/>
                      <a:r>
                        <a:rPr lang="en-US" sz="1800" dirty="0">
                          <a:effectLst/>
                        </a:rPr>
                        <a:t>Twelve Apostles</a:t>
                      </a:r>
                    </a:p>
                    <a:p>
                      <a:pPr fontAlgn="base"/>
                      <a:r>
                        <a:rPr lang="en-US" sz="1800" dirty="0">
                          <a:effectLst/>
                        </a:rPr>
                        <a:t>Five Pillars of Islam</a:t>
                      </a:r>
                    </a:p>
                  </a:txBody>
                  <a:tcPr marL="94950" marR="47475" marT="94950" marB="9495">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extLst>
                  <a:ext uri="{0D108BD9-81ED-4DB2-BD59-A6C34878D82A}">
                    <a16:rowId xmlns:a16="http://schemas.microsoft.com/office/drawing/2014/main" xmlns="" val="357738054"/>
                  </a:ext>
                </a:extLst>
              </a:tr>
            </a:tbl>
          </a:graphicData>
        </a:graphic>
      </p:graphicFrame>
      <p:sp>
        <p:nvSpPr>
          <p:cNvPr id="10" name="Rectangle 9">
            <a:extLst>
              <a:ext uri="{FF2B5EF4-FFF2-40B4-BE49-F238E27FC236}">
                <a16:creationId xmlns:a16="http://schemas.microsoft.com/office/drawing/2014/main" xmlns="" id="{C37BCF85-5F8F-418B-880B-363CBB618D78}"/>
              </a:ext>
            </a:extLst>
          </p:cNvPr>
          <p:cNvSpPr/>
          <p:nvPr/>
        </p:nvSpPr>
        <p:spPr>
          <a:xfrm>
            <a:off x="10277602" y="6336001"/>
            <a:ext cx="1417376" cy="369332"/>
          </a:xfrm>
          <a:prstGeom prst="rect">
            <a:avLst/>
          </a:prstGeom>
        </p:spPr>
        <p:txBody>
          <a:bodyPr wrap="none">
            <a:spAutoFit/>
          </a:bodyPr>
          <a:lstStyle/>
          <a:p>
            <a:r>
              <a:rPr lang="en-US" b="1" dirty="0">
                <a:solidFill>
                  <a:srgbClr val="7030A0"/>
                </a:solidFill>
              </a:rPr>
              <a:t>APA (2020)</a:t>
            </a:r>
            <a:endParaRPr lang="en-US" dirty="0"/>
          </a:p>
        </p:txBody>
      </p:sp>
    </p:spTree>
    <p:extLst>
      <p:ext uri="{BB962C8B-B14F-4D97-AF65-F5344CB8AC3E}">
        <p14:creationId xmlns:p14="http://schemas.microsoft.com/office/powerpoint/2010/main" val="1789692652"/>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94087" y="1130603"/>
            <a:ext cx="3342442" cy="4596794"/>
          </a:xfrm>
        </p:spPr>
        <p:txBody>
          <a:bodyPr anchor="ctr">
            <a:normAutofit/>
          </a:bodyPr>
          <a:lstStyle/>
          <a:p>
            <a:r>
              <a:rPr lang="en-US" sz="3200" dirty="0">
                <a:solidFill>
                  <a:srgbClr val="EBEBEB"/>
                </a:solidFill>
              </a:rPr>
              <a:t>Numbers Expresses As Numerals</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290077" y="437513"/>
            <a:ext cx="6478588" cy="5954325"/>
          </a:xfrm>
        </p:spPr>
        <p:txBody>
          <a:bodyPr anchor="ctr">
            <a:normAutofit/>
          </a:bodyPr>
          <a:lstStyle/>
          <a:p>
            <a:pPr fontAlgn="base"/>
            <a:r>
              <a:rPr lang="en-US" dirty="0"/>
              <a:t>In general, use numerals to express numbers 10 and above, and use words to express numbers zero through nine.</a:t>
            </a:r>
          </a:p>
          <a:p>
            <a:pPr lvl="1" fontAlgn="base"/>
            <a:r>
              <a:rPr lang="en-US" dirty="0"/>
              <a:t>there were 15 psychologists at the clinic</a:t>
            </a:r>
          </a:p>
          <a:p>
            <a:pPr lvl="1" fontAlgn="base"/>
            <a:r>
              <a:rPr lang="en-US" dirty="0"/>
              <a:t>the study had 40 participants</a:t>
            </a:r>
          </a:p>
          <a:p>
            <a:pPr lvl="1" fontAlgn="base"/>
            <a:r>
              <a:rPr lang="en-US" dirty="0"/>
              <a:t>students were in the third, sixth, eighth, 10th, and 12th grades</a:t>
            </a:r>
          </a:p>
          <a:p>
            <a:pPr fontAlgn="base"/>
            <a:endParaRPr lang="en-US" dirty="0"/>
          </a:p>
          <a:p>
            <a:pPr marL="457200" lvl="1" indent="0" fontAlgn="base">
              <a:buNone/>
            </a:pPr>
            <a:endParaRPr lang="en-US" dirty="0"/>
          </a:p>
          <a:p>
            <a:pPr lvl="2"/>
            <a:endParaRPr lang="en-US" sz="1600" dirty="0"/>
          </a:p>
          <a:p>
            <a:pPr marL="457200" lvl="1" indent="0">
              <a:buNone/>
            </a:pPr>
            <a:endParaRPr lang="en-US" sz="1800" dirty="0"/>
          </a:p>
        </p:txBody>
      </p:sp>
      <p:sp>
        <p:nvSpPr>
          <p:cNvPr id="9" name="Rectangle 8">
            <a:extLst>
              <a:ext uri="{FF2B5EF4-FFF2-40B4-BE49-F238E27FC236}">
                <a16:creationId xmlns:a16="http://schemas.microsoft.com/office/drawing/2014/main" xmlns="" id="{93E4B85C-0745-46FA-AA08-537540098C5F}"/>
              </a:ext>
            </a:extLst>
          </p:cNvPr>
          <p:cNvSpPr/>
          <p:nvPr/>
        </p:nvSpPr>
        <p:spPr>
          <a:xfrm>
            <a:off x="10277602" y="6336001"/>
            <a:ext cx="1417376" cy="369332"/>
          </a:xfrm>
          <a:prstGeom prst="rect">
            <a:avLst/>
          </a:prstGeom>
        </p:spPr>
        <p:txBody>
          <a:bodyPr wrap="none">
            <a:spAutoFit/>
          </a:bodyPr>
          <a:lstStyle/>
          <a:p>
            <a:r>
              <a:rPr lang="en-US" b="1" dirty="0">
                <a:solidFill>
                  <a:srgbClr val="7030A0"/>
                </a:solidFill>
              </a:rPr>
              <a:t>APA (2020)</a:t>
            </a:r>
            <a:endParaRPr lang="en-US" dirty="0"/>
          </a:p>
        </p:txBody>
      </p:sp>
    </p:spTree>
    <p:extLst>
      <p:ext uri="{BB962C8B-B14F-4D97-AF65-F5344CB8AC3E}">
        <p14:creationId xmlns:p14="http://schemas.microsoft.com/office/powerpoint/2010/main" val="3206615865"/>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94087" y="1130603"/>
            <a:ext cx="3342442" cy="4596794"/>
          </a:xfrm>
        </p:spPr>
        <p:txBody>
          <a:bodyPr anchor="ctr">
            <a:normAutofit/>
          </a:bodyPr>
          <a:lstStyle/>
          <a:p>
            <a:r>
              <a:rPr lang="en-US" sz="3200" dirty="0">
                <a:solidFill>
                  <a:srgbClr val="EBEBEB"/>
                </a:solidFill>
              </a:rPr>
              <a:t>Numbers Expresses As Numerals</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290077" y="437513"/>
            <a:ext cx="6478588" cy="5954325"/>
          </a:xfrm>
        </p:spPr>
        <p:txBody>
          <a:bodyPr anchor="ctr">
            <a:normAutofit/>
          </a:bodyPr>
          <a:lstStyle/>
          <a:p>
            <a:pPr fontAlgn="base"/>
            <a:endParaRPr lang="en-US" dirty="0"/>
          </a:p>
          <a:p>
            <a:pPr marL="457200" lvl="1" indent="0" fontAlgn="base">
              <a:buNone/>
            </a:pPr>
            <a:endParaRPr lang="en-US" dirty="0"/>
          </a:p>
          <a:p>
            <a:pPr lvl="2"/>
            <a:endParaRPr lang="en-US" sz="1600" dirty="0"/>
          </a:p>
          <a:p>
            <a:pPr marL="457200" lvl="1" indent="0">
              <a:buNone/>
            </a:pPr>
            <a:endParaRPr lang="en-US" sz="1800" dirty="0"/>
          </a:p>
        </p:txBody>
      </p:sp>
      <p:graphicFrame>
        <p:nvGraphicFramePr>
          <p:cNvPr id="4" name="Table 3">
            <a:extLst>
              <a:ext uri="{FF2B5EF4-FFF2-40B4-BE49-F238E27FC236}">
                <a16:creationId xmlns:a16="http://schemas.microsoft.com/office/drawing/2014/main" xmlns="" id="{AAA437E2-FCFE-45DE-8DEE-A23EC76256BB}"/>
              </a:ext>
            </a:extLst>
          </p:cNvPr>
          <p:cNvGraphicFramePr>
            <a:graphicFrameLocks noGrp="1"/>
          </p:cNvGraphicFramePr>
          <p:nvPr>
            <p:extLst>
              <p:ext uri="{D42A27DB-BD31-4B8C-83A1-F6EECF244321}">
                <p14:modId xmlns:p14="http://schemas.microsoft.com/office/powerpoint/2010/main" val="2132861232"/>
              </p:ext>
            </p:extLst>
          </p:nvPr>
        </p:nvGraphicFramePr>
        <p:xfrm>
          <a:off x="5142959" y="466162"/>
          <a:ext cx="6625706" cy="5340274"/>
        </p:xfrm>
        <a:graphic>
          <a:graphicData uri="http://schemas.openxmlformats.org/drawingml/2006/table">
            <a:tbl>
              <a:tblPr/>
              <a:tblGrid>
                <a:gridCol w="3312853">
                  <a:extLst>
                    <a:ext uri="{9D8B030D-6E8A-4147-A177-3AD203B41FA5}">
                      <a16:colId xmlns:a16="http://schemas.microsoft.com/office/drawing/2014/main" xmlns="" val="1912680047"/>
                    </a:ext>
                  </a:extLst>
                </a:gridCol>
                <a:gridCol w="3312853">
                  <a:extLst>
                    <a:ext uri="{9D8B030D-6E8A-4147-A177-3AD203B41FA5}">
                      <a16:colId xmlns:a16="http://schemas.microsoft.com/office/drawing/2014/main" xmlns="" val="562141059"/>
                    </a:ext>
                  </a:extLst>
                </a:gridCol>
              </a:tblGrid>
              <a:tr h="808426">
                <a:tc>
                  <a:txBody>
                    <a:bodyPr/>
                    <a:lstStyle/>
                    <a:p>
                      <a:pPr algn="ctr" fontAlgn="base"/>
                      <a:r>
                        <a:rPr lang="en-US" sz="1800" b="1">
                          <a:effectLst/>
                        </a:rPr>
                        <a:t>Case</a:t>
                      </a:r>
                      <a:endParaRPr lang="en-US" sz="1800" b="0">
                        <a:effectLst/>
                      </a:endParaRPr>
                    </a:p>
                  </a:txBody>
                  <a:tcPr marL="95250" marR="95250" marT="47625" marB="47625">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5F9FD"/>
                    </a:solidFill>
                  </a:tcPr>
                </a:tc>
                <a:tc>
                  <a:txBody>
                    <a:bodyPr/>
                    <a:lstStyle/>
                    <a:p>
                      <a:pPr algn="ctr" fontAlgn="base"/>
                      <a:r>
                        <a:rPr lang="en-US" sz="1800" b="1">
                          <a:effectLst/>
                        </a:rPr>
                        <a:t>Example</a:t>
                      </a:r>
                      <a:endParaRPr lang="en-US" sz="1800" b="0">
                        <a:effectLst/>
                      </a:endParaRPr>
                    </a:p>
                  </a:txBody>
                  <a:tcPr marL="95250" marR="95250" marT="47625" marB="47625">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5F9FD"/>
                    </a:solidFill>
                  </a:tcPr>
                </a:tc>
                <a:extLst>
                  <a:ext uri="{0D108BD9-81ED-4DB2-BD59-A6C34878D82A}">
                    <a16:rowId xmlns:a16="http://schemas.microsoft.com/office/drawing/2014/main" xmlns="" val="1656561297"/>
                  </a:ext>
                </a:extLst>
              </a:tr>
              <a:tr h="1122924">
                <a:tc>
                  <a:txBody>
                    <a:bodyPr/>
                    <a:lstStyle/>
                    <a:p>
                      <a:pPr algn="l" fontAlgn="base"/>
                      <a:r>
                        <a:rPr lang="en-US" sz="1800" b="0">
                          <a:effectLst/>
                        </a:rPr>
                        <a:t>Numbers that immediately precede a unit of measurement</a:t>
                      </a:r>
                    </a:p>
                  </a:txBody>
                  <a:tcPr marL="95250" marR="95250" marT="47625" marB="47625">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5F9FD"/>
                    </a:solidFill>
                  </a:tcPr>
                </a:tc>
                <a:tc>
                  <a:txBody>
                    <a:bodyPr/>
                    <a:lstStyle/>
                    <a:p>
                      <a:pPr fontAlgn="base"/>
                      <a:r>
                        <a:rPr lang="en-US" sz="1800">
                          <a:effectLst/>
                        </a:rPr>
                        <a:t>5-mg dose</a:t>
                      </a:r>
                    </a:p>
                    <a:p>
                      <a:pPr fontAlgn="base"/>
                      <a:r>
                        <a:rPr lang="en-US" sz="1800">
                          <a:effectLst/>
                        </a:rPr>
                        <a:t>3 cm</a:t>
                      </a:r>
                    </a:p>
                  </a:txBody>
                  <a:tcPr marL="95250" marR="47625" marT="95250" marB="9525">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xmlns="" val="959936837"/>
                  </a:ext>
                </a:extLst>
              </a:tr>
              <a:tr h="829261">
                <a:tc>
                  <a:txBody>
                    <a:bodyPr/>
                    <a:lstStyle/>
                    <a:p>
                      <a:pPr algn="l" fontAlgn="base"/>
                      <a:r>
                        <a:rPr lang="en-US" sz="1800" b="0">
                          <a:effectLst/>
                        </a:rPr>
                        <a:t>Statistical or mathematical functions</a:t>
                      </a:r>
                    </a:p>
                  </a:txBody>
                  <a:tcPr marL="95250" marR="95250" marT="47625" marB="47625">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5F9FD"/>
                    </a:solidFill>
                  </a:tcPr>
                </a:tc>
                <a:tc>
                  <a:txBody>
                    <a:bodyPr/>
                    <a:lstStyle/>
                    <a:p>
                      <a:pPr fontAlgn="base"/>
                      <a:r>
                        <a:rPr lang="en-US" sz="1800">
                          <a:effectLst/>
                        </a:rPr>
                        <a:t>multiplied by 2</a:t>
                      </a:r>
                    </a:p>
                  </a:txBody>
                  <a:tcPr marL="95250" marR="47625" marT="95250" marB="9525">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xmlns="" val="2108385321"/>
                  </a:ext>
                </a:extLst>
              </a:tr>
              <a:tr h="1150333">
                <a:tc>
                  <a:txBody>
                    <a:bodyPr/>
                    <a:lstStyle/>
                    <a:p>
                      <a:pPr algn="l" fontAlgn="base"/>
                      <a:r>
                        <a:rPr lang="en-US" sz="1800" b="0" dirty="0">
                          <a:effectLst/>
                        </a:rPr>
                        <a:t>Fractions or decimals (except </a:t>
                      </a:r>
                      <a:r>
                        <a:rPr lang="en-US" sz="1800" b="0" u="none" strike="noStrike" dirty="0">
                          <a:solidFill>
                            <a:srgbClr val="000000"/>
                          </a:solidFill>
                          <a:effectLst/>
                        </a:rPr>
                        <a:t>common fractions</a:t>
                      </a:r>
                      <a:r>
                        <a:rPr lang="en-US" sz="1800" b="0" dirty="0">
                          <a:effectLst/>
                        </a:rPr>
                        <a:t>)</a:t>
                      </a:r>
                    </a:p>
                  </a:txBody>
                  <a:tcPr marL="95250" marR="95250" marT="47625" marB="47625">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5F9FD"/>
                    </a:solidFill>
                  </a:tcPr>
                </a:tc>
                <a:tc>
                  <a:txBody>
                    <a:bodyPr/>
                    <a:lstStyle/>
                    <a:p>
                      <a:pPr fontAlgn="base"/>
                      <a:r>
                        <a:rPr lang="en-US" sz="1800">
                          <a:effectLst/>
                        </a:rPr>
                        <a:t>1.5</a:t>
                      </a:r>
                    </a:p>
                    <a:p>
                      <a:pPr fontAlgn="base"/>
                      <a:r>
                        <a:rPr lang="en-US" sz="1800">
                          <a:effectLst/>
                        </a:rPr>
                        <a:t>2.27</a:t>
                      </a:r>
                    </a:p>
                  </a:txBody>
                  <a:tcPr marL="95250" marR="47625" marT="95250" marB="9525">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xmlns="" val="1389564981"/>
                  </a:ext>
                </a:extLst>
              </a:tr>
              <a:tr h="1429330">
                <a:tc>
                  <a:txBody>
                    <a:bodyPr/>
                    <a:lstStyle/>
                    <a:p>
                      <a:pPr algn="l" fontAlgn="base"/>
                      <a:r>
                        <a:rPr lang="en-US" sz="1800" b="0">
                          <a:effectLst/>
                        </a:rPr>
                        <a:t>Percentages</a:t>
                      </a:r>
                    </a:p>
                  </a:txBody>
                  <a:tcPr marL="95250" marR="95250" marT="47625" marB="47625">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5F9FD"/>
                    </a:solidFill>
                  </a:tcPr>
                </a:tc>
                <a:tc>
                  <a:txBody>
                    <a:bodyPr/>
                    <a:lstStyle/>
                    <a:p>
                      <a:pPr fontAlgn="base"/>
                      <a:r>
                        <a:rPr lang="en-US" sz="1800" dirty="0">
                          <a:effectLst/>
                        </a:rPr>
                        <a:t>50%</a:t>
                      </a:r>
                    </a:p>
                    <a:p>
                      <a:pPr fontAlgn="base"/>
                      <a:r>
                        <a:rPr lang="en-US" sz="1800" dirty="0">
                          <a:effectLst/>
                        </a:rPr>
                        <a:t>75%–80%</a:t>
                      </a:r>
                    </a:p>
                  </a:txBody>
                  <a:tcPr marL="95250" marR="47625" marT="95250" marB="9525">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xmlns="" val="3776199095"/>
                  </a:ext>
                </a:extLst>
              </a:tr>
            </a:tbl>
          </a:graphicData>
        </a:graphic>
      </p:graphicFrame>
      <p:sp>
        <p:nvSpPr>
          <p:cNvPr id="10" name="Rectangle 9">
            <a:extLst>
              <a:ext uri="{FF2B5EF4-FFF2-40B4-BE49-F238E27FC236}">
                <a16:creationId xmlns:a16="http://schemas.microsoft.com/office/drawing/2014/main" xmlns="" id="{8AD8A03F-AEA3-4064-8A28-E3041FD92D1D}"/>
              </a:ext>
            </a:extLst>
          </p:cNvPr>
          <p:cNvSpPr/>
          <p:nvPr/>
        </p:nvSpPr>
        <p:spPr>
          <a:xfrm>
            <a:off x="10277602" y="6336001"/>
            <a:ext cx="1417376" cy="369332"/>
          </a:xfrm>
          <a:prstGeom prst="rect">
            <a:avLst/>
          </a:prstGeom>
        </p:spPr>
        <p:txBody>
          <a:bodyPr wrap="none">
            <a:spAutoFit/>
          </a:bodyPr>
          <a:lstStyle/>
          <a:p>
            <a:r>
              <a:rPr lang="en-US" b="1" dirty="0">
                <a:solidFill>
                  <a:srgbClr val="7030A0"/>
                </a:solidFill>
              </a:rPr>
              <a:t>APA (2020)</a:t>
            </a:r>
            <a:endParaRPr lang="en-US" dirty="0"/>
          </a:p>
        </p:txBody>
      </p:sp>
    </p:spTree>
    <p:extLst>
      <p:ext uri="{BB962C8B-B14F-4D97-AF65-F5344CB8AC3E}">
        <p14:creationId xmlns:p14="http://schemas.microsoft.com/office/powerpoint/2010/main" val="3432601133"/>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E96B00E1-BB7D-47B0-8EBB-D9E52186B2D1}"/>
              </a:ext>
            </a:extLst>
          </p:cNvPr>
          <p:cNvSpPr>
            <a:spLocks noGrp="1"/>
          </p:cNvSpPr>
          <p:nvPr>
            <p:ph type="ctrTitle"/>
          </p:nvPr>
        </p:nvSpPr>
        <p:spPr/>
        <p:txBody>
          <a:bodyPr/>
          <a:lstStyle/>
          <a:p>
            <a:r>
              <a:rPr lang="en-US" dirty="0"/>
              <a:t>Abbreviations</a:t>
            </a:r>
          </a:p>
        </p:txBody>
      </p:sp>
      <p:sp>
        <p:nvSpPr>
          <p:cNvPr id="5" name="Subtitle 4">
            <a:extLst>
              <a:ext uri="{FF2B5EF4-FFF2-40B4-BE49-F238E27FC236}">
                <a16:creationId xmlns:a16="http://schemas.microsoft.com/office/drawing/2014/main" xmlns="" id="{DEBA4366-D47C-4CA4-8B50-03A8727A7E28}"/>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059329541"/>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94087" y="1130603"/>
            <a:ext cx="3342442" cy="4596794"/>
          </a:xfrm>
        </p:spPr>
        <p:txBody>
          <a:bodyPr anchor="ctr">
            <a:normAutofit/>
          </a:bodyPr>
          <a:lstStyle/>
          <a:p>
            <a:r>
              <a:rPr lang="en-US" sz="3200" dirty="0">
                <a:solidFill>
                  <a:srgbClr val="EBEBEB"/>
                </a:solidFill>
              </a:rPr>
              <a:t>Defining Abbreviations</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290077" y="437513"/>
            <a:ext cx="6478588" cy="5954325"/>
          </a:xfrm>
        </p:spPr>
        <p:txBody>
          <a:bodyPr anchor="ctr">
            <a:normAutofit/>
          </a:bodyPr>
          <a:lstStyle/>
          <a:p>
            <a:pPr fontAlgn="base"/>
            <a:r>
              <a:rPr lang="en-US" dirty="0"/>
              <a:t>Most abbreviations must be defined (explained) in an APA Style paper upon first use. However, it is also important to consider overall level of use of abbreviations in a paper to ensure you are using neither too many nor too few abbreviations.</a:t>
            </a:r>
          </a:p>
          <a:p>
            <a:pPr marL="0" indent="0" fontAlgn="base">
              <a:buNone/>
            </a:pPr>
            <a:r>
              <a:rPr lang="en-US" dirty="0"/>
              <a:t>	</a:t>
            </a:r>
            <a:r>
              <a:rPr lang="en-US" b="1" dirty="0"/>
              <a:t>Example:</a:t>
            </a:r>
          </a:p>
          <a:p>
            <a:pPr marL="0" indent="0" fontAlgn="base">
              <a:buNone/>
            </a:pPr>
            <a:r>
              <a:rPr lang="en-US" dirty="0"/>
              <a:t>Some Americans who suffer from </a:t>
            </a:r>
            <a:r>
              <a:rPr lang="en-US" dirty="0">
                <a:highlight>
                  <a:srgbClr val="FFFF00"/>
                </a:highlight>
              </a:rPr>
              <a:t>attention deficit disorder (ADD)</a:t>
            </a:r>
            <a:r>
              <a:rPr lang="en-US" dirty="0"/>
              <a:t> are not diagnosed as children. </a:t>
            </a:r>
          </a:p>
          <a:p>
            <a:pPr marL="457200" lvl="1" indent="0" fontAlgn="base">
              <a:buNone/>
            </a:pPr>
            <a:endParaRPr lang="en-US" dirty="0"/>
          </a:p>
          <a:p>
            <a:pPr lvl="2"/>
            <a:endParaRPr lang="en-US" sz="1600" dirty="0"/>
          </a:p>
          <a:p>
            <a:pPr marL="457200" lvl="1" indent="0">
              <a:buNone/>
            </a:pPr>
            <a:r>
              <a:rPr lang="en-US" sz="1800" b="1" dirty="0"/>
              <a:t>Note: </a:t>
            </a:r>
          </a:p>
          <a:p>
            <a:pPr marL="457200" lvl="1" indent="0">
              <a:buNone/>
            </a:pPr>
            <a:r>
              <a:rPr lang="en-US" sz="1800" dirty="0"/>
              <a:t>Never begin a sentence with an abbreviation. Write out the full words.</a:t>
            </a:r>
          </a:p>
        </p:txBody>
      </p:sp>
      <p:sp>
        <p:nvSpPr>
          <p:cNvPr id="9" name="Rectangle 8">
            <a:extLst>
              <a:ext uri="{FF2B5EF4-FFF2-40B4-BE49-F238E27FC236}">
                <a16:creationId xmlns:a16="http://schemas.microsoft.com/office/drawing/2014/main" xmlns="" id="{B1A71BDF-1930-460D-B8E4-A07C862349F9}"/>
              </a:ext>
            </a:extLst>
          </p:cNvPr>
          <p:cNvSpPr/>
          <p:nvPr/>
        </p:nvSpPr>
        <p:spPr>
          <a:xfrm>
            <a:off x="10277602" y="6336001"/>
            <a:ext cx="1417376" cy="369332"/>
          </a:xfrm>
          <a:prstGeom prst="rect">
            <a:avLst/>
          </a:prstGeom>
        </p:spPr>
        <p:txBody>
          <a:bodyPr wrap="none">
            <a:spAutoFit/>
          </a:bodyPr>
          <a:lstStyle/>
          <a:p>
            <a:r>
              <a:rPr lang="en-US" b="1" dirty="0">
                <a:solidFill>
                  <a:srgbClr val="7030A0"/>
                </a:solidFill>
              </a:rPr>
              <a:t>APA (2020)</a:t>
            </a:r>
            <a:endParaRPr lang="en-US" dirty="0"/>
          </a:p>
        </p:txBody>
      </p:sp>
    </p:spTree>
    <p:extLst>
      <p:ext uri="{BB962C8B-B14F-4D97-AF65-F5344CB8AC3E}">
        <p14:creationId xmlns:p14="http://schemas.microsoft.com/office/powerpoint/2010/main" val="4040471410"/>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94087" y="1130603"/>
            <a:ext cx="3342442" cy="4596794"/>
          </a:xfrm>
        </p:spPr>
        <p:txBody>
          <a:bodyPr anchor="ctr">
            <a:normAutofit/>
          </a:bodyPr>
          <a:lstStyle/>
          <a:p>
            <a:r>
              <a:rPr lang="en-US" sz="3200" dirty="0">
                <a:solidFill>
                  <a:srgbClr val="EBEBEB"/>
                </a:solidFill>
              </a:rPr>
              <a:t>Abbreviations Within Parentheses</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290077" y="437513"/>
            <a:ext cx="6478588" cy="6438220"/>
          </a:xfrm>
        </p:spPr>
        <p:txBody>
          <a:bodyPr anchor="ctr">
            <a:normAutofit fontScale="92500" lnSpcReduction="20000"/>
          </a:bodyPr>
          <a:lstStyle/>
          <a:p>
            <a:pPr fontAlgn="base"/>
            <a:endParaRPr lang="en-US" dirty="0"/>
          </a:p>
          <a:p>
            <a:pPr fontAlgn="base"/>
            <a:endParaRPr lang="en-US" dirty="0"/>
          </a:p>
          <a:p>
            <a:pPr fontAlgn="base"/>
            <a:r>
              <a:rPr lang="en-US" dirty="0"/>
              <a:t>When the full version of a term first appears in parenthetical text, place the abbreviation in square brackets after it. Do not use nested parentheses.</a:t>
            </a:r>
          </a:p>
          <a:p>
            <a:pPr marL="457200" lvl="1" indent="0" fontAlgn="base">
              <a:buNone/>
            </a:pPr>
            <a:r>
              <a:rPr lang="en-US" b="1" dirty="0"/>
              <a:t>Example:</a:t>
            </a:r>
          </a:p>
          <a:p>
            <a:pPr marL="457200" lvl="1" indent="0" fontAlgn="base">
              <a:buNone/>
            </a:pPr>
            <a:r>
              <a:rPr lang="en-US" dirty="0"/>
              <a:t>(i.e., posttraumatic stress disorder [PTSD])</a:t>
            </a:r>
          </a:p>
          <a:p>
            <a:pPr marL="457200" lvl="1" indent="0" fontAlgn="base">
              <a:buNone/>
            </a:pPr>
            <a:endParaRPr lang="en-US" dirty="0"/>
          </a:p>
          <a:p>
            <a:pPr marL="457200" lvl="1" indent="0" fontAlgn="base">
              <a:buNone/>
            </a:pPr>
            <a:endParaRPr lang="en-US" dirty="0"/>
          </a:p>
          <a:p>
            <a:pPr fontAlgn="base"/>
            <a:r>
              <a:rPr lang="en-US" dirty="0"/>
              <a:t>If a citation accompanies an abbreviation, include the citation after the abbreviation, separated with a semicolon. Do not use nested or back-to-back parentheses.</a:t>
            </a:r>
          </a:p>
          <a:p>
            <a:pPr marL="0" indent="0" fontAlgn="base">
              <a:buNone/>
            </a:pPr>
            <a:r>
              <a:rPr lang="en-US" b="1" dirty="0"/>
              <a:t>     </a:t>
            </a:r>
          </a:p>
          <a:p>
            <a:pPr marL="0" indent="0" fontAlgn="base">
              <a:buNone/>
            </a:pPr>
            <a:r>
              <a:rPr lang="en-US" b="1" dirty="0"/>
              <a:t>Example:</a:t>
            </a:r>
          </a:p>
          <a:p>
            <a:pPr marL="0" indent="0" fontAlgn="base">
              <a:buNone/>
            </a:pPr>
            <a:endParaRPr lang="en-US" dirty="0"/>
          </a:p>
          <a:p>
            <a:pPr marL="0" indent="0" fontAlgn="base">
              <a:buNone/>
            </a:pPr>
            <a:r>
              <a:rPr lang="en-US" b="1" i="1" dirty="0"/>
              <a:t>Parenthetical format:</a:t>
            </a:r>
            <a:r>
              <a:rPr lang="en-US" dirty="0"/>
              <a:t> </a:t>
            </a:r>
            <a:r>
              <a:rPr lang="en-US" dirty="0">
                <a:highlight>
                  <a:srgbClr val="FFFF00"/>
                </a:highlight>
              </a:rPr>
              <a:t>(Clinician-Administered PTSD Scale for </a:t>
            </a:r>
            <a:r>
              <a:rPr lang="en-US" i="1" dirty="0">
                <a:highlight>
                  <a:srgbClr val="FFFF00"/>
                </a:highlight>
              </a:rPr>
              <a:t>DSM-5</a:t>
            </a:r>
            <a:r>
              <a:rPr lang="en-US" dirty="0">
                <a:highlight>
                  <a:srgbClr val="FFFF00"/>
                </a:highlight>
              </a:rPr>
              <a:t> [CAPS-5]; Weathers et al., 2018)</a:t>
            </a:r>
          </a:p>
          <a:p>
            <a:pPr marL="0" indent="0" fontAlgn="base">
              <a:buNone/>
            </a:pPr>
            <a:endParaRPr lang="en-US" b="1" i="1" dirty="0">
              <a:highlight>
                <a:srgbClr val="FFFF00"/>
              </a:highlight>
            </a:endParaRPr>
          </a:p>
          <a:p>
            <a:pPr marL="0" indent="0" fontAlgn="base">
              <a:buNone/>
            </a:pPr>
            <a:r>
              <a:rPr lang="en-US" b="1" i="1" dirty="0"/>
              <a:t>Narrative format:</a:t>
            </a:r>
            <a:r>
              <a:rPr lang="en-US" dirty="0"/>
              <a:t> </a:t>
            </a:r>
            <a:r>
              <a:rPr lang="en-US" dirty="0">
                <a:highlight>
                  <a:srgbClr val="FFFF00"/>
                </a:highlight>
              </a:rPr>
              <a:t>Clinician-Administered PTSD Scale for </a:t>
            </a:r>
            <a:r>
              <a:rPr lang="en-US" i="1" dirty="0">
                <a:highlight>
                  <a:srgbClr val="FFFF00"/>
                </a:highlight>
              </a:rPr>
              <a:t>DSM-5</a:t>
            </a:r>
            <a:r>
              <a:rPr lang="en-US" dirty="0">
                <a:highlight>
                  <a:srgbClr val="FFFF00"/>
                </a:highlight>
              </a:rPr>
              <a:t> (CAPS-5; Weathers et al., 2018)</a:t>
            </a:r>
          </a:p>
          <a:p>
            <a:pPr marL="457200" lvl="1" indent="0" fontAlgn="base">
              <a:buNone/>
            </a:pPr>
            <a:endParaRPr lang="en-US" dirty="0"/>
          </a:p>
          <a:p>
            <a:pPr lvl="2"/>
            <a:endParaRPr lang="en-US" sz="1600" dirty="0"/>
          </a:p>
          <a:p>
            <a:pPr marL="457200" lvl="1" indent="0">
              <a:buNone/>
            </a:pPr>
            <a:endParaRPr lang="en-US" sz="1800" dirty="0"/>
          </a:p>
        </p:txBody>
      </p:sp>
      <p:sp>
        <p:nvSpPr>
          <p:cNvPr id="9" name="Rectangle 8">
            <a:extLst>
              <a:ext uri="{FF2B5EF4-FFF2-40B4-BE49-F238E27FC236}">
                <a16:creationId xmlns:a16="http://schemas.microsoft.com/office/drawing/2014/main" xmlns="" id="{47721349-D7B9-4E26-B0B4-7A9CD36E6C43}"/>
              </a:ext>
            </a:extLst>
          </p:cNvPr>
          <p:cNvSpPr/>
          <p:nvPr/>
        </p:nvSpPr>
        <p:spPr>
          <a:xfrm>
            <a:off x="10277602" y="6336001"/>
            <a:ext cx="1417376" cy="369332"/>
          </a:xfrm>
          <a:prstGeom prst="rect">
            <a:avLst/>
          </a:prstGeom>
        </p:spPr>
        <p:txBody>
          <a:bodyPr wrap="none">
            <a:spAutoFit/>
          </a:bodyPr>
          <a:lstStyle/>
          <a:p>
            <a:r>
              <a:rPr lang="en-US" b="1" dirty="0">
                <a:solidFill>
                  <a:srgbClr val="7030A0"/>
                </a:solidFill>
              </a:rPr>
              <a:t>APA (2020)</a:t>
            </a:r>
            <a:endParaRPr lang="en-US" dirty="0"/>
          </a:p>
        </p:txBody>
      </p:sp>
    </p:spTree>
    <p:extLst>
      <p:ext uri="{BB962C8B-B14F-4D97-AF65-F5344CB8AC3E}">
        <p14:creationId xmlns:p14="http://schemas.microsoft.com/office/powerpoint/2010/main" val="631260815"/>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E96B00E1-BB7D-47B0-8EBB-D9E52186B2D1}"/>
              </a:ext>
            </a:extLst>
          </p:cNvPr>
          <p:cNvSpPr>
            <a:spLocks noGrp="1"/>
          </p:cNvSpPr>
          <p:nvPr>
            <p:ph type="ctrTitle"/>
          </p:nvPr>
        </p:nvSpPr>
        <p:spPr/>
        <p:txBody>
          <a:bodyPr/>
          <a:lstStyle/>
          <a:p>
            <a:r>
              <a:rPr lang="en-US" dirty="0"/>
              <a:t>Capitalization</a:t>
            </a:r>
          </a:p>
        </p:txBody>
      </p:sp>
      <p:sp>
        <p:nvSpPr>
          <p:cNvPr id="5" name="Subtitle 4">
            <a:extLst>
              <a:ext uri="{FF2B5EF4-FFF2-40B4-BE49-F238E27FC236}">
                <a16:creationId xmlns:a16="http://schemas.microsoft.com/office/drawing/2014/main" xmlns="" id="{DEBA4366-D47C-4CA4-8B50-03A8727A7E28}"/>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77517724"/>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324E43EB-867C-4B35-9A5C-E435157C72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A7C0F5DA-B59F-4F13-8BB8-FFD8F2C572B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25" name="Freeform 5">
            <a:extLst>
              <a:ext uri="{FF2B5EF4-FFF2-40B4-BE49-F238E27FC236}">
                <a16:creationId xmlns:a16="http://schemas.microsoft.com/office/drawing/2014/main" xmlns="" id="{9CEA1DEC-CC9E-4776-9E08-048A15BFA6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Shape 26">
            <a:extLst>
              <a:ext uri="{FF2B5EF4-FFF2-40B4-BE49-F238E27FC236}">
                <a16:creationId xmlns:a16="http://schemas.microsoft.com/office/drawing/2014/main" xmlns="" id="{9CE399CF-F4B8-4832-A8CB-B93F6B1EF44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sp>
      <p:sp>
        <p:nvSpPr>
          <p:cNvPr id="29" name="Freeform 5">
            <a:extLst>
              <a:ext uri="{FF2B5EF4-FFF2-40B4-BE49-F238E27FC236}">
                <a16:creationId xmlns:a16="http://schemas.microsoft.com/office/drawing/2014/main" xmlns="" id="{1F23E73A-FDC8-462C-83C1-3AA8961449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le 1">
            <a:extLst>
              <a:ext uri="{FF2B5EF4-FFF2-40B4-BE49-F238E27FC236}">
                <a16:creationId xmlns:a16="http://schemas.microsoft.com/office/drawing/2014/main" xmlns="" id="{7FFB7F49-C075-4E3D-8F3B-094394539A2A}"/>
              </a:ext>
            </a:extLst>
          </p:cNvPr>
          <p:cNvSpPr>
            <a:spLocks noGrp="1"/>
          </p:cNvSpPr>
          <p:nvPr>
            <p:ph type="title"/>
          </p:nvPr>
        </p:nvSpPr>
        <p:spPr>
          <a:xfrm>
            <a:off x="994087" y="1130603"/>
            <a:ext cx="3342442" cy="4596794"/>
          </a:xfrm>
        </p:spPr>
        <p:txBody>
          <a:bodyPr anchor="ctr">
            <a:normAutofit/>
          </a:bodyPr>
          <a:lstStyle/>
          <a:p>
            <a:r>
              <a:rPr lang="en-US" sz="3200" dirty="0">
                <a:solidFill>
                  <a:srgbClr val="EBEBEB"/>
                </a:solidFill>
              </a:rPr>
              <a:t>Capitalization Chart</a:t>
            </a:r>
          </a:p>
        </p:txBody>
      </p:sp>
      <p:sp>
        <p:nvSpPr>
          <p:cNvPr id="3" name="Content Placeholder 2">
            <a:extLst>
              <a:ext uri="{FF2B5EF4-FFF2-40B4-BE49-F238E27FC236}">
                <a16:creationId xmlns:a16="http://schemas.microsoft.com/office/drawing/2014/main" xmlns="" id="{8355FD2B-A76D-44DE-AA77-CF360E501A8B}"/>
              </a:ext>
            </a:extLst>
          </p:cNvPr>
          <p:cNvSpPr>
            <a:spLocks noGrp="1"/>
          </p:cNvSpPr>
          <p:nvPr>
            <p:ph idx="1"/>
          </p:nvPr>
        </p:nvSpPr>
        <p:spPr>
          <a:xfrm>
            <a:off x="5290077" y="437513"/>
            <a:ext cx="6478588" cy="6438220"/>
          </a:xfrm>
        </p:spPr>
        <p:txBody>
          <a:bodyPr anchor="ctr">
            <a:normAutofit/>
          </a:bodyPr>
          <a:lstStyle/>
          <a:p>
            <a:pPr fontAlgn="base"/>
            <a:endParaRPr lang="en-US" dirty="0"/>
          </a:p>
          <a:p>
            <a:pPr fontAlgn="base"/>
            <a:endParaRPr lang="en-US" dirty="0"/>
          </a:p>
          <a:p>
            <a:pPr marL="457200" lvl="1" indent="0" fontAlgn="base">
              <a:buNone/>
            </a:pPr>
            <a:endParaRPr lang="en-US" dirty="0"/>
          </a:p>
          <a:p>
            <a:pPr lvl="2"/>
            <a:endParaRPr lang="en-US" sz="1600" dirty="0"/>
          </a:p>
          <a:p>
            <a:pPr marL="457200" lvl="1" indent="0">
              <a:buNone/>
            </a:pPr>
            <a:endParaRPr lang="en-US" sz="1800" dirty="0"/>
          </a:p>
        </p:txBody>
      </p:sp>
      <p:graphicFrame>
        <p:nvGraphicFramePr>
          <p:cNvPr id="4" name="Table 3">
            <a:extLst>
              <a:ext uri="{FF2B5EF4-FFF2-40B4-BE49-F238E27FC236}">
                <a16:creationId xmlns:a16="http://schemas.microsoft.com/office/drawing/2014/main" xmlns="" id="{C597C6DC-B663-4917-BCC4-C0C532D9AC94}"/>
              </a:ext>
            </a:extLst>
          </p:cNvPr>
          <p:cNvGraphicFramePr>
            <a:graphicFrameLocks noGrp="1"/>
          </p:cNvGraphicFramePr>
          <p:nvPr>
            <p:extLst>
              <p:ext uri="{D42A27DB-BD31-4B8C-83A1-F6EECF244321}">
                <p14:modId xmlns:p14="http://schemas.microsoft.com/office/powerpoint/2010/main" val="2060803613"/>
              </p:ext>
            </p:extLst>
          </p:nvPr>
        </p:nvGraphicFramePr>
        <p:xfrm>
          <a:off x="4849793" y="437513"/>
          <a:ext cx="7110388" cy="5982975"/>
        </p:xfrm>
        <a:graphic>
          <a:graphicData uri="http://schemas.openxmlformats.org/drawingml/2006/table">
            <a:tbl>
              <a:tblPr/>
              <a:tblGrid>
                <a:gridCol w="3486824">
                  <a:extLst>
                    <a:ext uri="{9D8B030D-6E8A-4147-A177-3AD203B41FA5}">
                      <a16:colId xmlns:a16="http://schemas.microsoft.com/office/drawing/2014/main" xmlns="" val="827110326"/>
                    </a:ext>
                  </a:extLst>
                </a:gridCol>
                <a:gridCol w="3623564">
                  <a:extLst>
                    <a:ext uri="{9D8B030D-6E8A-4147-A177-3AD203B41FA5}">
                      <a16:colId xmlns:a16="http://schemas.microsoft.com/office/drawing/2014/main" xmlns="" val="1774386845"/>
                    </a:ext>
                  </a:extLst>
                </a:gridCol>
              </a:tblGrid>
              <a:tr h="413761">
                <a:tc>
                  <a:txBody>
                    <a:bodyPr/>
                    <a:lstStyle/>
                    <a:p>
                      <a:pPr algn="ctr" fontAlgn="base"/>
                      <a:r>
                        <a:rPr lang="en-US" sz="1200" b="1" dirty="0">
                          <a:effectLst/>
                        </a:rPr>
                        <a:t>Capitalize</a:t>
                      </a:r>
                      <a:endParaRPr lang="en-US" sz="1200" b="0" dirty="0">
                        <a:effectLst/>
                      </a:endParaRPr>
                    </a:p>
                  </a:txBody>
                  <a:tcPr marL="60962" marR="60962" marT="30481" marB="30481">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5F9FD"/>
                    </a:solidFill>
                  </a:tcPr>
                </a:tc>
                <a:tc>
                  <a:txBody>
                    <a:bodyPr/>
                    <a:lstStyle/>
                    <a:p>
                      <a:pPr algn="ctr" fontAlgn="base"/>
                      <a:r>
                        <a:rPr lang="en-US" sz="1200" b="1">
                          <a:effectLst/>
                        </a:rPr>
                        <a:t>Do not capitalize</a:t>
                      </a:r>
                      <a:endParaRPr lang="en-US" sz="1200" b="0">
                        <a:effectLst/>
                      </a:endParaRPr>
                    </a:p>
                  </a:txBody>
                  <a:tcPr marL="60962" marR="60962" marT="30481" marB="30481">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5F9FD"/>
                    </a:solidFill>
                  </a:tcPr>
                </a:tc>
                <a:extLst>
                  <a:ext uri="{0D108BD9-81ED-4DB2-BD59-A6C34878D82A}">
                    <a16:rowId xmlns:a16="http://schemas.microsoft.com/office/drawing/2014/main" xmlns="" val="4066806688"/>
                  </a:ext>
                </a:extLst>
              </a:tr>
              <a:tr h="463414">
                <a:tc>
                  <a:txBody>
                    <a:bodyPr/>
                    <a:lstStyle/>
                    <a:p>
                      <a:pPr fontAlgn="base"/>
                      <a:r>
                        <a:rPr lang="en-US" sz="1200">
                          <a:effectLst/>
                        </a:rPr>
                        <a:t>University of Florida</a:t>
                      </a:r>
                    </a:p>
                  </a:txBody>
                  <a:tcPr marL="60962" marR="30481" marT="60962" marB="29262">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fontAlgn="base"/>
                      <a:r>
                        <a:rPr lang="en-US" sz="1200">
                          <a:effectLst/>
                        </a:rPr>
                        <a:t>a university</a:t>
                      </a:r>
                    </a:p>
                  </a:txBody>
                  <a:tcPr marL="60962" marR="30481" marT="60962" marB="29262">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xmlns="" val="874703313"/>
                  </a:ext>
                </a:extLst>
              </a:tr>
              <a:tr h="463414">
                <a:tc>
                  <a:txBody>
                    <a:bodyPr/>
                    <a:lstStyle/>
                    <a:p>
                      <a:pPr fontAlgn="base"/>
                      <a:r>
                        <a:rPr lang="en-US" sz="1200" dirty="0">
                          <a:effectLst/>
                        </a:rPr>
                        <a:t>Science of Nursing Practice</a:t>
                      </a:r>
                    </a:p>
                  </a:txBody>
                  <a:tcPr marL="60962" marR="30481" marT="60962" marB="29262">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fontAlgn="base"/>
                      <a:r>
                        <a:rPr lang="en-US" sz="1200">
                          <a:effectLst/>
                        </a:rPr>
                        <a:t>a nursing course</a:t>
                      </a:r>
                    </a:p>
                  </a:txBody>
                  <a:tcPr marL="60962" marR="30481" marT="60962" marB="29262">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xmlns="" val="1334774095"/>
                  </a:ext>
                </a:extLst>
              </a:tr>
              <a:tr h="773730">
                <a:tc>
                  <a:txBody>
                    <a:bodyPr/>
                    <a:lstStyle/>
                    <a:p>
                      <a:pPr fontAlgn="base"/>
                      <a:r>
                        <a:rPr lang="en-US" sz="1200">
                          <a:effectLst/>
                        </a:rPr>
                        <a:t>Department of Psychology, Department of English</a:t>
                      </a:r>
                    </a:p>
                  </a:txBody>
                  <a:tcPr marL="60962" marR="30481" marT="60962" marB="29262">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fontAlgn="base"/>
                      <a:r>
                        <a:rPr lang="en-US" sz="1200" dirty="0">
                          <a:effectLst/>
                        </a:rPr>
                        <a:t>a psychology department, an English department</a:t>
                      </a:r>
                    </a:p>
                  </a:txBody>
                  <a:tcPr marL="60962" marR="30481" marT="60962" marB="29262">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xmlns="" val="4276517915"/>
                  </a:ext>
                </a:extLst>
              </a:tr>
              <a:tr h="463414">
                <a:tc>
                  <a:txBody>
                    <a:bodyPr/>
                    <a:lstStyle/>
                    <a:p>
                      <a:pPr fontAlgn="base"/>
                      <a:r>
                        <a:rPr lang="en-US" sz="1200">
                          <a:effectLst/>
                        </a:rPr>
                        <a:t>Prozac, Humalog</a:t>
                      </a:r>
                    </a:p>
                  </a:txBody>
                  <a:tcPr marL="60962" marR="30481" marT="60962" marB="29262">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fontAlgn="base"/>
                      <a:r>
                        <a:rPr lang="en-US" sz="1200">
                          <a:effectLst/>
                        </a:rPr>
                        <a:t>fluoxetine, insulin lispro</a:t>
                      </a:r>
                    </a:p>
                  </a:txBody>
                  <a:tcPr marL="60962" marR="30481" marT="60962" marB="29262">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xmlns="" val="3008283200"/>
                  </a:ext>
                </a:extLst>
              </a:tr>
              <a:tr h="1084049">
                <a:tc>
                  <a:txBody>
                    <a:bodyPr/>
                    <a:lstStyle/>
                    <a:p>
                      <a:pPr fontAlgn="base"/>
                      <a:r>
                        <a:rPr lang="en-US" sz="1200">
                          <a:effectLst/>
                        </a:rPr>
                        <a:t>President Washington</a:t>
                      </a:r>
                    </a:p>
                  </a:txBody>
                  <a:tcPr marL="60962" marR="30481" marT="60962" marB="29262">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fontAlgn="base"/>
                      <a:r>
                        <a:rPr lang="en-US" sz="1200">
                          <a:effectLst/>
                        </a:rPr>
                        <a:t>president, vice president, chief executive officer, executive director, manager</a:t>
                      </a:r>
                    </a:p>
                  </a:txBody>
                  <a:tcPr marL="60962" marR="30481" marT="60962" marB="29262">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xmlns="" val="844951877"/>
                  </a:ext>
                </a:extLst>
              </a:tr>
              <a:tr h="773730">
                <a:tc>
                  <a:txBody>
                    <a:bodyPr/>
                    <a:lstStyle/>
                    <a:p>
                      <a:pPr fontAlgn="base"/>
                      <a:r>
                        <a:rPr lang="en-US" sz="1200">
                          <a:effectLst/>
                        </a:rPr>
                        <a:t>Dr. Iyengar</a:t>
                      </a:r>
                    </a:p>
                  </a:txBody>
                  <a:tcPr marL="60962" marR="30481" marT="60962" marB="29262">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fontAlgn="base"/>
                      <a:r>
                        <a:rPr lang="en-US" sz="1200">
                          <a:effectLst/>
                        </a:rPr>
                        <a:t>psychologist, psychiatrist, counselor, social worker</a:t>
                      </a:r>
                    </a:p>
                  </a:txBody>
                  <a:tcPr marL="60962" marR="30481" marT="60962" marB="29262">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xmlns="" val="415219420"/>
                  </a:ext>
                </a:extLst>
              </a:tr>
              <a:tr h="463414">
                <a:tc>
                  <a:txBody>
                    <a:bodyPr/>
                    <a:lstStyle/>
                    <a:p>
                      <a:pPr fontAlgn="base"/>
                      <a:r>
                        <a:rPr lang="en-US" sz="1200">
                          <a:effectLst/>
                        </a:rPr>
                        <a:t>Dr. Kellogg</a:t>
                      </a:r>
                    </a:p>
                  </a:txBody>
                  <a:tcPr marL="60962" marR="30481" marT="60962" marB="29262">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fontAlgn="base"/>
                      <a:r>
                        <a:rPr lang="en-US" sz="1200">
                          <a:effectLst/>
                        </a:rPr>
                        <a:t>physician, doctor</a:t>
                      </a:r>
                    </a:p>
                  </a:txBody>
                  <a:tcPr marL="60962" marR="30481" marT="60962" marB="29262">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xmlns="" val="3133713256"/>
                  </a:ext>
                </a:extLst>
              </a:tr>
              <a:tr h="1084049">
                <a:tc>
                  <a:txBody>
                    <a:bodyPr/>
                    <a:lstStyle/>
                    <a:p>
                      <a:pPr fontAlgn="base"/>
                      <a:r>
                        <a:rPr lang="en-US" sz="1200">
                          <a:effectLst/>
                        </a:rPr>
                        <a:t>Nurse Freeman</a:t>
                      </a:r>
                    </a:p>
                  </a:txBody>
                  <a:tcPr marL="60962" marR="30481" marT="60962" marB="29262">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fontAlgn="base"/>
                      <a:r>
                        <a:rPr lang="en-US" sz="1200" dirty="0">
                          <a:effectLst/>
                        </a:rPr>
                        <a:t>nurse, registered nurse, advanced practice nurse, nurse practitioner, physician assistant</a:t>
                      </a:r>
                    </a:p>
                  </a:txBody>
                  <a:tcPr marL="60962" marR="30481" marT="60962" marB="29262">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xmlns="" val="4174247643"/>
                  </a:ext>
                </a:extLst>
              </a:tr>
            </a:tbl>
          </a:graphicData>
        </a:graphic>
      </p:graphicFrame>
      <p:sp>
        <p:nvSpPr>
          <p:cNvPr id="10" name="Rectangle 9">
            <a:extLst>
              <a:ext uri="{FF2B5EF4-FFF2-40B4-BE49-F238E27FC236}">
                <a16:creationId xmlns:a16="http://schemas.microsoft.com/office/drawing/2014/main" xmlns="" id="{E769B43A-2D93-46F1-8E34-980046563831}"/>
              </a:ext>
            </a:extLst>
          </p:cNvPr>
          <p:cNvSpPr/>
          <p:nvPr/>
        </p:nvSpPr>
        <p:spPr>
          <a:xfrm>
            <a:off x="10277602" y="6336001"/>
            <a:ext cx="1417376" cy="369332"/>
          </a:xfrm>
          <a:prstGeom prst="rect">
            <a:avLst/>
          </a:prstGeom>
        </p:spPr>
        <p:txBody>
          <a:bodyPr wrap="none">
            <a:spAutoFit/>
          </a:bodyPr>
          <a:lstStyle/>
          <a:p>
            <a:r>
              <a:rPr lang="en-US" b="1" dirty="0">
                <a:solidFill>
                  <a:srgbClr val="7030A0"/>
                </a:solidFill>
              </a:rPr>
              <a:t>APA (2020)</a:t>
            </a:r>
            <a:endParaRPr lang="en-US" dirty="0"/>
          </a:p>
        </p:txBody>
      </p:sp>
    </p:spTree>
    <p:extLst>
      <p:ext uri="{BB962C8B-B14F-4D97-AF65-F5344CB8AC3E}">
        <p14:creationId xmlns:p14="http://schemas.microsoft.com/office/powerpoint/2010/main" val="953488689"/>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1BB476-A7FE-40C0-B9DB-8384D3B6BCC5}"/>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xmlns="" id="{ECAA5690-9AC4-49CB-A677-6922D86192B7}"/>
              </a:ext>
            </a:extLst>
          </p:cNvPr>
          <p:cNvSpPr>
            <a:spLocks noGrp="1"/>
          </p:cNvSpPr>
          <p:nvPr>
            <p:ph idx="1"/>
          </p:nvPr>
        </p:nvSpPr>
        <p:spPr>
          <a:xfrm>
            <a:off x="579864" y="2603500"/>
            <a:ext cx="9400750" cy="3416300"/>
          </a:xfrm>
        </p:spPr>
        <p:txBody>
          <a:bodyPr/>
          <a:lstStyle/>
          <a:p>
            <a:pPr marL="0" indent="0">
              <a:buNone/>
            </a:pPr>
            <a:r>
              <a:rPr lang="en-US" dirty="0"/>
              <a:t>American Psychological Association. (2020). </a:t>
            </a:r>
            <a:r>
              <a:rPr lang="en-US" i="1" dirty="0"/>
              <a:t>APA style</a:t>
            </a:r>
            <a:r>
              <a:rPr lang="en-US" dirty="0"/>
              <a:t>. https://apastyle.apa. </a:t>
            </a:r>
          </a:p>
          <a:p>
            <a:pPr marL="0" indent="0">
              <a:buNone/>
            </a:pPr>
            <a:r>
              <a:rPr lang="en-US" dirty="0"/>
              <a:t>	org/</a:t>
            </a:r>
          </a:p>
          <a:p>
            <a:pPr marL="0" indent="0">
              <a:buNone/>
            </a:pPr>
            <a:endParaRPr lang="en-US" dirty="0"/>
          </a:p>
          <a:p>
            <a:pPr marL="0" indent="0">
              <a:buNone/>
            </a:pPr>
            <a:r>
              <a:rPr lang="en-US" dirty="0"/>
              <a:t>Quinn, S., Brown, L., Coleman, C., </a:t>
            </a:r>
            <a:r>
              <a:rPr lang="en-US" dirty="0" err="1"/>
              <a:t>Edahl</a:t>
            </a:r>
            <a:r>
              <a:rPr lang="en-US" dirty="0"/>
              <a:t>, C., &amp; </a:t>
            </a:r>
            <a:r>
              <a:rPr lang="en-US" dirty="0" err="1"/>
              <a:t>Grulick</a:t>
            </a:r>
            <a:r>
              <a:rPr lang="en-US" dirty="0"/>
              <a:t>, C. (Eds.). (2020). </a:t>
            </a:r>
            <a:r>
              <a:rPr lang="en-US" i="1" dirty="0"/>
              <a:t>Reading &amp; </a:t>
            </a:r>
          </a:p>
          <a:p>
            <a:pPr marL="0" indent="0">
              <a:buNone/>
            </a:pPr>
            <a:r>
              <a:rPr lang="en-US" i="1" dirty="0"/>
              <a:t>	writing handbook for the college student </a:t>
            </a:r>
            <a:r>
              <a:rPr lang="en-US" dirty="0"/>
              <a:t>(2</a:t>
            </a:r>
            <a:r>
              <a:rPr lang="en-US" baseline="30000" dirty="0"/>
              <a:t>nd</a:t>
            </a:r>
            <a:r>
              <a:rPr lang="en-US" dirty="0"/>
              <a:t> ed.)</a:t>
            </a:r>
            <a:r>
              <a:rPr lang="en-US" i="1" dirty="0"/>
              <a:t>. </a:t>
            </a:r>
            <a:r>
              <a:rPr lang="en-US" dirty="0"/>
              <a:t>Hawkes Learning/Quant </a:t>
            </a:r>
          </a:p>
          <a:p>
            <a:pPr marL="0" indent="0">
              <a:buNone/>
            </a:pPr>
            <a:r>
              <a:rPr lang="en-US" dirty="0"/>
              <a:t>	Systems. </a:t>
            </a:r>
          </a:p>
        </p:txBody>
      </p:sp>
    </p:spTree>
    <p:extLst>
      <p:ext uri="{BB962C8B-B14F-4D97-AF65-F5344CB8AC3E}">
        <p14:creationId xmlns:p14="http://schemas.microsoft.com/office/powerpoint/2010/main" val="321206251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2DFFB33C18B254AA1F509D7B4DB007A" ma:contentTypeVersion="9" ma:contentTypeDescription="Create a new document." ma:contentTypeScope="" ma:versionID="cdcc0db50babe704b185321a816d83c1">
  <xsd:schema xmlns:xsd="http://www.w3.org/2001/XMLSchema" xmlns:xs="http://www.w3.org/2001/XMLSchema" xmlns:p="http://schemas.microsoft.com/office/2006/metadata/properties" xmlns:ns3="520f1b78-2b59-421e-9964-eab71ab3fe32" targetNamespace="http://schemas.microsoft.com/office/2006/metadata/properties" ma:root="true" ma:fieldsID="8cb5b620a3921cca23b438b989c620e0" ns3:_="">
    <xsd:import namespace="520f1b78-2b59-421e-9964-eab71ab3fe32"/>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MediaServiceAutoKeyPoints" minOccurs="0"/>
                <xsd:element ref="ns3:MediaServiceKeyPoints"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0f1b78-2b59-421e-9964-eab71ab3fe3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FC938BB-778B-4668-9488-9DAB3C6209F1}">
  <ds:schemaRefs>
    <ds:schemaRef ds:uri="http://www.w3.org/XML/1998/namespace"/>
    <ds:schemaRef ds:uri="http://purl.org/dc/terms/"/>
    <ds:schemaRef ds:uri="http://purl.org/dc/dcmitype/"/>
    <ds:schemaRef ds:uri="http://schemas.microsoft.com/office/2006/documentManagement/types"/>
    <ds:schemaRef ds:uri="http://schemas.microsoft.com/office/infopath/2007/PartnerControls"/>
    <ds:schemaRef ds:uri="http://schemas.microsoft.com/office/2006/metadata/properties"/>
    <ds:schemaRef ds:uri="http://purl.org/dc/elements/1.1/"/>
    <ds:schemaRef ds:uri="http://schemas.openxmlformats.org/package/2006/metadata/core-properties"/>
    <ds:schemaRef ds:uri="520f1b78-2b59-421e-9964-eab71ab3fe32"/>
  </ds:schemaRefs>
</ds:datastoreItem>
</file>

<file path=customXml/itemProps2.xml><?xml version="1.0" encoding="utf-8"?>
<ds:datastoreItem xmlns:ds="http://schemas.openxmlformats.org/officeDocument/2006/customXml" ds:itemID="{A7002D16-8AE1-43D9-8403-DED76B5A41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0f1b78-2b59-421e-9964-eab71ab3fe3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EA902CD-B9FA-44CA-A837-5F73BE0B2F9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Wisp</Template>
  <TotalTime>4824</TotalTime>
  <Words>3214</Words>
  <Application>Microsoft Office PowerPoint</Application>
  <PresentationFormat>Widescreen</PresentationFormat>
  <Paragraphs>900</Paragraphs>
  <Slides>98</Slides>
  <Notes>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98</vt:i4>
      </vt:variant>
    </vt:vector>
  </HeadingPairs>
  <TitlesOfParts>
    <vt:vector size="109" baseType="lpstr">
      <vt:lpstr>Arial</vt:lpstr>
      <vt:lpstr>Calibri</vt:lpstr>
      <vt:lpstr>Century Gothic</vt:lpstr>
      <vt:lpstr>Georgia</vt:lpstr>
      <vt:lpstr>Lato</vt:lpstr>
      <vt:lpstr>Lucida Sans Unicode</vt:lpstr>
      <vt:lpstr>merriweather</vt:lpstr>
      <vt:lpstr>Times New Roman</vt:lpstr>
      <vt:lpstr>Wingdings</vt:lpstr>
      <vt:lpstr>Wingdings 3</vt:lpstr>
      <vt:lpstr>Ion Boardroom</vt:lpstr>
      <vt:lpstr>    Understanding APA Citation Styles </vt:lpstr>
      <vt:lpstr>What is a Style Guide?</vt:lpstr>
      <vt:lpstr>Why Do We Use Them?</vt:lpstr>
      <vt:lpstr>How Do We Use Them?</vt:lpstr>
      <vt:lpstr>APA for Student Papers</vt:lpstr>
      <vt:lpstr>Title Page Format</vt:lpstr>
      <vt:lpstr>Title Page (headers)</vt:lpstr>
      <vt:lpstr>Title Page (title information)</vt:lpstr>
      <vt:lpstr>Title Page (author information)</vt:lpstr>
      <vt:lpstr>Sample Title Page</vt:lpstr>
      <vt:lpstr>Headings</vt:lpstr>
      <vt:lpstr>Level Headings</vt:lpstr>
      <vt:lpstr>Summarizing, Paraphrasing, and Quoting</vt:lpstr>
      <vt:lpstr>Summarizing</vt:lpstr>
      <vt:lpstr>Summarizing (continued)</vt:lpstr>
      <vt:lpstr>Paraphrasing</vt:lpstr>
      <vt:lpstr>Quoting</vt:lpstr>
      <vt:lpstr>Quoting (continued)</vt:lpstr>
      <vt:lpstr>Quoting (continued)</vt:lpstr>
      <vt:lpstr>Signal Phrases and In-Text Citation</vt:lpstr>
      <vt:lpstr>Signal Phrases and In-Text Citation (continued)</vt:lpstr>
      <vt:lpstr>Signal Phrases and In-Text Citation (continued)</vt:lpstr>
      <vt:lpstr>Documentation</vt:lpstr>
      <vt:lpstr>Number of Authors (for a References page)</vt:lpstr>
      <vt:lpstr>In-Text Citations Based on Number of Authors</vt:lpstr>
      <vt:lpstr>Organization As Author</vt:lpstr>
      <vt:lpstr>Government Agencies As Author</vt:lpstr>
      <vt:lpstr>Books</vt:lpstr>
      <vt:lpstr>Print and Electronic Books</vt:lpstr>
      <vt:lpstr>Edited Books</vt:lpstr>
      <vt:lpstr>Whole Edited Book</vt:lpstr>
      <vt:lpstr>Several Volumes of a Multi-Volume Work</vt:lpstr>
      <vt:lpstr>Chapter in an Edited Book</vt:lpstr>
      <vt:lpstr>Journals</vt:lpstr>
      <vt:lpstr>Journal Article</vt:lpstr>
      <vt:lpstr>Journal Article with an Article Number</vt:lpstr>
      <vt:lpstr>Journal Article with Missing information</vt:lpstr>
      <vt:lpstr>Informally Published Work from ERIC Database</vt:lpstr>
      <vt:lpstr>Secondary Sources</vt:lpstr>
      <vt:lpstr>Information for Documenting Secondary Sources</vt:lpstr>
      <vt:lpstr>Magazines</vt:lpstr>
      <vt:lpstr>Magazine Articles</vt:lpstr>
      <vt:lpstr>Newspapers</vt:lpstr>
      <vt:lpstr>Newspaper Articles</vt:lpstr>
      <vt:lpstr>Blogs</vt:lpstr>
      <vt:lpstr>Blog Post</vt:lpstr>
      <vt:lpstr>Websites</vt:lpstr>
      <vt:lpstr>Information Needed to Document Websites</vt:lpstr>
      <vt:lpstr>Webpage on a Website</vt:lpstr>
      <vt:lpstr>Webpage on a Website with an Organizational Group As Author</vt:lpstr>
      <vt:lpstr>Webpage on a Website with an Individual Author</vt:lpstr>
      <vt:lpstr>Webpage on a Website with a Retrieval Date</vt:lpstr>
      <vt:lpstr>Referencing a Whole Website</vt:lpstr>
      <vt:lpstr>Articles, Webpages, and Blog Posts with No Author</vt:lpstr>
      <vt:lpstr>Social Media</vt:lpstr>
      <vt:lpstr>Tweet</vt:lpstr>
      <vt:lpstr>Facebook Post</vt:lpstr>
      <vt:lpstr>Facebook Page</vt:lpstr>
      <vt:lpstr>Instagram Photo or Video</vt:lpstr>
      <vt:lpstr>Podcasts</vt:lpstr>
      <vt:lpstr>Referencing a Podcast</vt:lpstr>
      <vt:lpstr>Online Reports</vt:lpstr>
      <vt:lpstr>Report by a Government Agency</vt:lpstr>
      <vt:lpstr>Report with Individual Authors</vt:lpstr>
      <vt:lpstr>Brochure Published by Company</vt:lpstr>
      <vt:lpstr>White Paper with a Group Author</vt:lpstr>
      <vt:lpstr>Conference Presentations and Proceedings</vt:lpstr>
      <vt:lpstr>Information to Include in Documentation of Conference Presentations</vt:lpstr>
      <vt:lpstr>Conference Presentations</vt:lpstr>
      <vt:lpstr>Dissertations and Theses</vt:lpstr>
      <vt:lpstr>Information for Documenting a Dissertation or Thesis</vt:lpstr>
      <vt:lpstr>Dissertation or Thesis</vt:lpstr>
      <vt:lpstr>Personal Communication/Interview</vt:lpstr>
      <vt:lpstr>Information for Documenting an Interview</vt:lpstr>
      <vt:lpstr>Audiovisual Media</vt:lpstr>
      <vt:lpstr>You Tube</vt:lpstr>
      <vt:lpstr>PowerPoint Slides Available Online</vt:lpstr>
      <vt:lpstr>PowerPoint Slides from a Classroom Website</vt:lpstr>
      <vt:lpstr>AI generated text </vt:lpstr>
      <vt:lpstr>AI generated image </vt:lpstr>
      <vt:lpstr>Grammar Usage</vt:lpstr>
      <vt:lpstr>Pronouns</vt:lpstr>
      <vt:lpstr>Verb Tense</vt:lpstr>
      <vt:lpstr>Age Ranges and  Descriptive Phrases</vt:lpstr>
      <vt:lpstr>First Person Pronouns</vt:lpstr>
      <vt:lpstr>Mechanics</vt:lpstr>
      <vt:lpstr>Commas and Semicolons</vt:lpstr>
      <vt:lpstr>Numbers</vt:lpstr>
      <vt:lpstr>Numbers Expresses As Words</vt:lpstr>
      <vt:lpstr>Numbers Expresses As Words</vt:lpstr>
      <vt:lpstr>Numbers Expresses As Numerals</vt:lpstr>
      <vt:lpstr>Numbers Expresses As Numerals</vt:lpstr>
      <vt:lpstr>Abbreviations</vt:lpstr>
      <vt:lpstr>Defining Abbreviations</vt:lpstr>
      <vt:lpstr>Abbreviations Within Parentheses</vt:lpstr>
      <vt:lpstr>Capitalization</vt:lpstr>
      <vt:lpstr>Capitalization Chart</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APA 7th Edition</dc:title>
  <dc:creator>Kathleen Richards</dc:creator>
  <cp:lastModifiedBy>zahid</cp:lastModifiedBy>
  <cp:revision>139</cp:revision>
  <dcterms:created xsi:type="dcterms:W3CDTF">2020-05-13T20:06:45Z</dcterms:created>
  <dcterms:modified xsi:type="dcterms:W3CDTF">2025-10-29T09:35:25Z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0x01010092DFFB33C18B254AA1F509D7B4DB007A</vt:lpwstr>
  </property>
</Properties>
</file>