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430" r:id="rId2"/>
    <p:sldId id="427" r:id="rId3"/>
    <p:sldId id="429" r:id="rId4"/>
    <p:sldId id="256" r:id="rId5"/>
    <p:sldId id="257" r:id="rId6"/>
    <p:sldId id="311" r:id="rId7"/>
    <p:sldId id="391" r:id="rId8"/>
    <p:sldId id="260" r:id="rId9"/>
    <p:sldId id="392" r:id="rId10"/>
    <p:sldId id="394" r:id="rId11"/>
    <p:sldId id="393" r:id="rId12"/>
    <p:sldId id="403" r:id="rId13"/>
    <p:sldId id="261" r:id="rId14"/>
    <p:sldId id="396" r:id="rId15"/>
    <p:sldId id="397" r:id="rId16"/>
    <p:sldId id="398" r:id="rId17"/>
    <p:sldId id="399" r:id="rId18"/>
    <p:sldId id="400" r:id="rId19"/>
    <p:sldId id="401" r:id="rId20"/>
    <p:sldId id="279" r:id="rId21"/>
    <p:sldId id="414" r:id="rId22"/>
    <p:sldId id="415" r:id="rId23"/>
    <p:sldId id="416" r:id="rId24"/>
    <p:sldId id="417" r:id="rId25"/>
    <p:sldId id="431" r:id="rId26"/>
    <p:sldId id="284" r:id="rId27"/>
    <p:sldId id="285" r:id="rId28"/>
    <p:sldId id="286" r:id="rId29"/>
    <p:sldId id="288" r:id="rId30"/>
    <p:sldId id="418" r:id="rId31"/>
    <p:sldId id="419" r:id="rId32"/>
    <p:sldId id="420" r:id="rId33"/>
    <p:sldId id="421" r:id="rId34"/>
    <p:sldId id="291" r:id="rId35"/>
    <p:sldId id="426" r:id="rId36"/>
    <p:sldId id="292" r:id="rId3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4660"/>
  </p:normalViewPr>
  <p:slideViewPr>
    <p:cSldViewPr>
      <p:cViewPr varScale="1">
        <p:scale>
          <a:sx n="92" d="100"/>
          <a:sy n="92" d="100"/>
        </p:scale>
        <p:origin x="624" y="90"/>
      </p:cViewPr>
      <p:guideLst>
        <p:guide orient="horz" pos="2160"/>
        <p:guide pos="2880"/>
      </p:guideLst>
    </p:cSldViewPr>
  </p:slideViewPr>
  <p:notesTextViewPr>
    <p:cViewPr>
      <p:scale>
        <a:sx n="100" d="100"/>
        <a:sy n="100" d="100"/>
      </p:scale>
      <p:origin x="0" y="0"/>
    </p:cViewPr>
  </p:notesTextViewPr>
  <p:sorterViewPr>
    <p:cViewPr>
      <p:scale>
        <a:sx n="87" d="100"/>
        <a:sy n="8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70DB2A7-E646-49DA-9389-B6B3539CE291}" type="datetimeFigureOut">
              <a:rPr lang="en-US" smtClean="0"/>
              <a:pPr/>
              <a:t>11/6/2025</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488B4819-934D-4DD7-8658-FF2C3C292156}" type="slidenum">
              <a:rPr lang="en-US" smtClean="0"/>
              <a:pPr/>
              <a:t>‹#›</a:t>
            </a:fld>
            <a:endParaRPr lang="en-US"/>
          </a:p>
        </p:txBody>
      </p:sp>
    </p:spTree>
    <p:extLst>
      <p:ext uri="{BB962C8B-B14F-4D97-AF65-F5344CB8AC3E}">
        <p14:creationId xmlns:p14="http://schemas.microsoft.com/office/powerpoint/2010/main" val="1200417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60F8575-C160-4CEA-9D20-E9A55A92E696}" type="datetimeFigureOut">
              <a:rPr lang="en-US" smtClean="0"/>
              <a:pPr/>
              <a:t>11/6/2025</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3AED8DB-9B6B-42BE-8EE9-EA234D9559A2}" type="slidenum">
              <a:rPr lang="en-US" smtClean="0"/>
              <a:pPr/>
              <a:t>‹#›</a:t>
            </a:fld>
            <a:endParaRPr lang="en-US" dirty="0"/>
          </a:p>
        </p:txBody>
      </p:sp>
    </p:spTree>
    <p:extLst>
      <p:ext uri="{BB962C8B-B14F-4D97-AF65-F5344CB8AC3E}">
        <p14:creationId xmlns:p14="http://schemas.microsoft.com/office/powerpoint/2010/main" val="4077298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20</a:t>
            </a:fld>
            <a:endParaRPr lang="en-US" dirty="0"/>
          </a:p>
        </p:txBody>
      </p:sp>
    </p:spTree>
    <p:extLst>
      <p:ext uri="{BB962C8B-B14F-4D97-AF65-F5344CB8AC3E}">
        <p14:creationId xmlns:p14="http://schemas.microsoft.com/office/powerpoint/2010/main" val="4266377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21</a:t>
            </a:fld>
            <a:endParaRPr lang="en-US" dirty="0"/>
          </a:p>
        </p:txBody>
      </p:sp>
    </p:spTree>
    <p:extLst>
      <p:ext uri="{BB962C8B-B14F-4D97-AF65-F5344CB8AC3E}">
        <p14:creationId xmlns:p14="http://schemas.microsoft.com/office/powerpoint/2010/main" val="1096943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22</a:t>
            </a:fld>
            <a:endParaRPr lang="en-US" dirty="0"/>
          </a:p>
        </p:txBody>
      </p:sp>
    </p:spTree>
    <p:extLst>
      <p:ext uri="{BB962C8B-B14F-4D97-AF65-F5344CB8AC3E}">
        <p14:creationId xmlns:p14="http://schemas.microsoft.com/office/powerpoint/2010/main" val="50135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23</a:t>
            </a:fld>
            <a:endParaRPr lang="en-US" dirty="0"/>
          </a:p>
        </p:txBody>
      </p:sp>
    </p:spTree>
    <p:extLst>
      <p:ext uri="{BB962C8B-B14F-4D97-AF65-F5344CB8AC3E}">
        <p14:creationId xmlns:p14="http://schemas.microsoft.com/office/powerpoint/2010/main" val="658773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24</a:t>
            </a:fld>
            <a:endParaRPr lang="en-US" dirty="0"/>
          </a:p>
        </p:txBody>
      </p:sp>
    </p:spTree>
    <p:extLst>
      <p:ext uri="{BB962C8B-B14F-4D97-AF65-F5344CB8AC3E}">
        <p14:creationId xmlns:p14="http://schemas.microsoft.com/office/powerpoint/2010/main" val="2303945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26</a:t>
            </a:fld>
            <a:endParaRPr lang="en-US" dirty="0"/>
          </a:p>
        </p:txBody>
      </p:sp>
    </p:spTree>
    <p:extLst>
      <p:ext uri="{BB962C8B-B14F-4D97-AF65-F5344CB8AC3E}">
        <p14:creationId xmlns:p14="http://schemas.microsoft.com/office/powerpoint/2010/main" val="3876621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27</a:t>
            </a:fld>
            <a:endParaRPr lang="en-US" dirty="0"/>
          </a:p>
        </p:txBody>
      </p:sp>
    </p:spTree>
    <p:extLst>
      <p:ext uri="{BB962C8B-B14F-4D97-AF65-F5344CB8AC3E}">
        <p14:creationId xmlns:p14="http://schemas.microsoft.com/office/powerpoint/2010/main" val="3497658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28</a:t>
            </a:fld>
            <a:endParaRPr lang="en-US" dirty="0"/>
          </a:p>
        </p:txBody>
      </p:sp>
    </p:spTree>
    <p:extLst>
      <p:ext uri="{BB962C8B-B14F-4D97-AF65-F5344CB8AC3E}">
        <p14:creationId xmlns:p14="http://schemas.microsoft.com/office/powerpoint/2010/main" val="2057623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29</a:t>
            </a:fld>
            <a:endParaRPr lang="en-US" dirty="0"/>
          </a:p>
        </p:txBody>
      </p:sp>
    </p:spTree>
    <p:extLst>
      <p:ext uri="{BB962C8B-B14F-4D97-AF65-F5344CB8AC3E}">
        <p14:creationId xmlns:p14="http://schemas.microsoft.com/office/powerpoint/2010/main" val="1736256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30</a:t>
            </a:fld>
            <a:endParaRPr lang="en-US" dirty="0"/>
          </a:p>
        </p:txBody>
      </p:sp>
    </p:spTree>
    <p:extLst>
      <p:ext uri="{BB962C8B-B14F-4D97-AF65-F5344CB8AC3E}">
        <p14:creationId xmlns:p14="http://schemas.microsoft.com/office/powerpoint/2010/main" val="183927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31</a:t>
            </a:fld>
            <a:endParaRPr lang="en-US" dirty="0"/>
          </a:p>
        </p:txBody>
      </p:sp>
    </p:spTree>
    <p:extLst>
      <p:ext uri="{BB962C8B-B14F-4D97-AF65-F5344CB8AC3E}">
        <p14:creationId xmlns:p14="http://schemas.microsoft.com/office/powerpoint/2010/main" val="2105209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32</a:t>
            </a:fld>
            <a:endParaRPr lang="en-US" dirty="0"/>
          </a:p>
        </p:txBody>
      </p:sp>
    </p:spTree>
    <p:extLst>
      <p:ext uri="{BB962C8B-B14F-4D97-AF65-F5344CB8AC3E}">
        <p14:creationId xmlns:p14="http://schemas.microsoft.com/office/powerpoint/2010/main" val="2325244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33</a:t>
            </a:fld>
            <a:endParaRPr lang="en-US" dirty="0"/>
          </a:p>
        </p:txBody>
      </p:sp>
    </p:spTree>
    <p:extLst>
      <p:ext uri="{BB962C8B-B14F-4D97-AF65-F5344CB8AC3E}">
        <p14:creationId xmlns:p14="http://schemas.microsoft.com/office/powerpoint/2010/main" val="1850854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34</a:t>
            </a:fld>
            <a:endParaRPr lang="en-US" dirty="0"/>
          </a:p>
        </p:txBody>
      </p:sp>
    </p:spTree>
    <p:extLst>
      <p:ext uri="{BB962C8B-B14F-4D97-AF65-F5344CB8AC3E}">
        <p14:creationId xmlns:p14="http://schemas.microsoft.com/office/powerpoint/2010/main" val="1188397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35</a:t>
            </a:fld>
            <a:endParaRPr lang="en-US" dirty="0"/>
          </a:p>
        </p:txBody>
      </p:sp>
    </p:spTree>
    <p:extLst>
      <p:ext uri="{BB962C8B-B14F-4D97-AF65-F5344CB8AC3E}">
        <p14:creationId xmlns:p14="http://schemas.microsoft.com/office/powerpoint/2010/main" val="949361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AED8DB-9B6B-42BE-8EE9-EA234D9559A2}" type="slidenum">
              <a:rPr lang="en-US" smtClean="0"/>
              <a:pPr/>
              <a:t>36</a:t>
            </a:fld>
            <a:endParaRPr lang="en-US" dirty="0"/>
          </a:p>
        </p:txBody>
      </p:sp>
    </p:spTree>
    <p:extLst>
      <p:ext uri="{BB962C8B-B14F-4D97-AF65-F5344CB8AC3E}">
        <p14:creationId xmlns:p14="http://schemas.microsoft.com/office/powerpoint/2010/main" val="94936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BCDD30-148B-4433-B24E-3A533D9B2F2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7239001" y="279401"/>
            <a:ext cx="1685925" cy="850900"/>
          </a:xfrm>
          <a:prstGeom prst="rect">
            <a:avLst/>
          </a:prstGeom>
          <a:noFill/>
          <a:ln w="9525">
            <a:noFill/>
            <a:miter lim="800000"/>
            <a:headEnd/>
            <a:tailEnd/>
          </a:ln>
        </p:spPr>
      </p:pic>
      <p:sp>
        <p:nvSpPr>
          <p:cNvPr id="2" name="Rectangle 1"/>
          <p:cNvSpPr>
            <a:spLocks noGrp="1"/>
          </p:cNvSpPr>
          <p:nvPr>
            <p:ph type="title"/>
          </p:nvPr>
        </p:nvSpPr>
        <p:spPr>
          <a:xfrm>
            <a:off x="609600" y="157480"/>
            <a:ext cx="6553200" cy="1341120"/>
          </a:xfrm>
        </p:spPr>
        <p:txBody>
          <a:bodyPr/>
          <a:lstStyle>
            <a:extLst/>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4"/>
          </p:nvPr>
        </p:nvSpPr>
        <p:spPr/>
        <p:txBody>
          <a:bodyPr/>
          <a:lstStyle>
            <a:lvl1pPr>
              <a:defRPr/>
            </a:lvl1pPr>
          </a:lstStyle>
          <a:p>
            <a:pPr>
              <a:defRPr/>
            </a:pPr>
            <a:fld id="{C8E13D29-84BD-48D1-98CD-CD43ECA1D675}" type="datetime1">
              <a:rPr lang="en-US"/>
              <a:pPr>
                <a:defRPr/>
              </a:pPr>
              <a:t>11/6/2025</a:t>
            </a:fld>
            <a:endParaRPr lang="en-US"/>
          </a:p>
        </p:txBody>
      </p:sp>
      <p:sp>
        <p:nvSpPr>
          <p:cNvPr id="6" name="Rectangle 5"/>
          <p:cNvSpPr>
            <a:spLocks noGrp="1"/>
          </p:cNvSpPr>
          <p:nvPr>
            <p:ph type="ftr" sz="quarter" idx="15"/>
          </p:nvPr>
        </p:nvSpPr>
        <p:spPr/>
        <p:txBody>
          <a:bodyPr/>
          <a:lstStyle>
            <a:lvl1pPr>
              <a:defRPr/>
            </a:lvl1pPr>
          </a:lstStyle>
          <a:p>
            <a:pPr>
              <a:defRPr/>
            </a:pPr>
            <a:endParaRPr lang="en-US"/>
          </a:p>
        </p:txBody>
      </p:sp>
      <p:sp>
        <p:nvSpPr>
          <p:cNvPr id="8" name="Rectangle 7"/>
          <p:cNvSpPr>
            <a:spLocks noGrp="1"/>
          </p:cNvSpPr>
          <p:nvPr>
            <p:ph type="sldNum" sz="quarter" idx="16"/>
          </p:nvPr>
        </p:nvSpPr>
        <p:spPr/>
        <p:txBody>
          <a:bodyPr/>
          <a:lstStyle>
            <a:lvl1pPr>
              <a:defRPr/>
            </a:lvl1pPr>
          </a:lstStyle>
          <a:p>
            <a:pPr>
              <a:defRPr/>
            </a:pPr>
            <a:fld id="{8459DDE1-A2A5-4AFD-8BE0-A7A04D455A0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696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905000"/>
            <a:ext cx="37719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86300" y="1905000"/>
            <a:ext cx="37719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762000" y="6391275"/>
            <a:ext cx="20574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403975"/>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858000" y="6400800"/>
            <a:ext cx="1600200" cy="457200"/>
          </a:xfrm>
        </p:spPr>
        <p:txBody>
          <a:bodyPr/>
          <a:lstStyle>
            <a:lvl1pPr>
              <a:defRPr/>
            </a:lvl1pPr>
          </a:lstStyle>
          <a:p>
            <a:fld id="{B18037A4-4ADF-4071-BBD1-BA9399B6FE4F}" type="slidenum">
              <a:rPr lang="en-US"/>
              <a:pPr/>
              <a:t>‹#›</a:t>
            </a:fld>
            <a:endParaRPr lang="en-US"/>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905000"/>
            <a:ext cx="37719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905000"/>
            <a:ext cx="37719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762000" y="4000500"/>
            <a:ext cx="76962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62000" y="6391275"/>
            <a:ext cx="2057400" cy="457200"/>
          </a:xfrm>
        </p:spPr>
        <p:txBody>
          <a:bodyPr/>
          <a:lstStyle>
            <a:lvl1pPr>
              <a:defRPr/>
            </a:lvl1pPr>
          </a:lstStyle>
          <a:p>
            <a:endParaRPr lang="en-US"/>
          </a:p>
        </p:txBody>
      </p:sp>
      <p:sp>
        <p:nvSpPr>
          <p:cNvPr id="7" name="Footer Placeholder 6"/>
          <p:cNvSpPr>
            <a:spLocks noGrp="1"/>
          </p:cNvSpPr>
          <p:nvPr>
            <p:ph type="ftr" sz="quarter" idx="11"/>
          </p:nvPr>
        </p:nvSpPr>
        <p:spPr>
          <a:xfrm>
            <a:off x="3352800" y="6403975"/>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858000" y="6400800"/>
            <a:ext cx="1600200" cy="457200"/>
          </a:xfrm>
        </p:spPr>
        <p:txBody>
          <a:bodyPr/>
          <a:lstStyle>
            <a:lvl1pPr>
              <a:defRPr/>
            </a:lvl1pPr>
          </a:lstStyle>
          <a:p>
            <a:fld id="{0379DEA4-5C96-4474-B0FF-02ED2C992D04}" type="slidenum">
              <a:rPr lang="en-US"/>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CD2D20-5337-49EE-BA70-9F5ECAE47EA5}" type="datetimeFigureOut">
              <a:rPr lang="en-US" smtClean="0"/>
              <a:pPr/>
              <a:t>11/6/2025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CDD30-148B-4433-B24E-3A533D9B2F2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turnitin.com/static/plagiarism-spectrum/"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www.turnitin.com/static/plagiarism-quiz/"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Academic Integrity and Avoiding Plagiarism</a:t>
            </a:r>
            <a:br>
              <a:rPr lang="en-US" b="1" dirty="0"/>
            </a:br>
            <a:endParaRPr lang="en-US" dirty="0"/>
          </a:p>
        </p:txBody>
      </p:sp>
      <p:sp>
        <p:nvSpPr>
          <p:cNvPr id="3" name="Subtitle 2"/>
          <p:cNvSpPr>
            <a:spLocks noGrp="1"/>
          </p:cNvSpPr>
          <p:nvPr>
            <p:ph type="subTitle" idx="1"/>
          </p:nvPr>
        </p:nvSpPr>
        <p:spPr/>
        <p:txBody>
          <a:bodyPr/>
          <a:lstStyle/>
          <a:p>
            <a:r>
              <a:rPr lang="en-US" dirty="0">
                <a:solidFill>
                  <a:srgbClr val="002060"/>
                </a:solidFill>
              </a:rPr>
              <a:t>North South University Library</a:t>
            </a:r>
            <a:br>
              <a:rPr lang="en-US" dirty="0">
                <a:solidFill>
                  <a:srgbClr val="002060"/>
                </a:solidFill>
              </a:rPr>
            </a:br>
            <a:r>
              <a:rPr lang="en-US" sz="2400" dirty="0">
                <a:solidFill>
                  <a:srgbClr val="002060"/>
                </a:solidFill>
              </a:rPr>
              <a:t>Thursday, </a:t>
            </a:r>
            <a:r>
              <a:rPr lang="en-US" sz="2400" dirty="0" smtClean="0">
                <a:solidFill>
                  <a:srgbClr val="002060"/>
                </a:solidFill>
              </a:rPr>
              <a:t>6 November </a:t>
            </a:r>
            <a:r>
              <a:rPr lang="en-US" sz="2400" dirty="0">
                <a:solidFill>
                  <a:srgbClr val="002060"/>
                </a:solidFill>
              </a:rPr>
              <a:t>2025</a:t>
            </a:r>
          </a:p>
          <a:p>
            <a:endParaRPr lang="en-US" dirty="0">
              <a:solidFill>
                <a:srgbClr val="7030A0"/>
              </a:solidFill>
            </a:endParaRPr>
          </a:p>
        </p:txBody>
      </p:sp>
    </p:spTree>
    <p:extLst>
      <p:ext uri="{BB962C8B-B14F-4D97-AF65-F5344CB8AC3E}">
        <p14:creationId xmlns:p14="http://schemas.microsoft.com/office/powerpoint/2010/main" val="2115854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5987008" cy="1219200"/>
          </a:xfrm>
        </p:spPr>
        <p:txBody>
          <a:bodyPr>
            <a:noAutofit/>
          </a:bodyPr>
          <a:lstStyle/>
          <a:p>
            <a:r>
              <a:rPr lang="en-US" dirty="0"/>
              <a:t>What is </a:t>
            </a:r>
            <a:r>
              <a:rPr lang="en-US" b="1" dirty="0">
                <a:solidFill>
                  <a:srgbClr val="7030A0"/>
                </a:solidFill>
              </a:rPr>
              <a:t>Academic Integrity? </a:t>
            </a:r>
          </a:p>
        </p:txBody>
      </p:sp>
      <p:sp>
        <p:nvSpPr>
          <p:cNvPr id="3" name="Subtitle 2"/>
          <p:cNvSpPr>
            <a:spLocks noGrp="1"/>
          </p:cNvSpPr>
          <p:nvPr>
            <p:ph type="subTitle" idx="1"/>
          </p:nvPr>
        </p:nvSpPr>
        <p:spPr>
          <a:xfrm>
            <a:off x="838200" y="1752600"/>
            <a:ext cx="7622232" cy="4700736"/>
          </a:xfrm>
          <a:solidFill>
            <a:schemeClr val="accent3">
              <a:lumMod val="40000"/>
              <a:lumOff val="60000"/>
            </a:schemeClr>
          </a:solidFill>
          <a:ln>
            <a:solidFill>
              <a:schemeClr val="tx1"/>
            </a:solidFill>
          </a:ln>
        </p:spPr>
        <p:txBody>
          <a:bodyPr>
            <a:normAutofit lnSpcReduction="10000"/>
          </a:bodyPr>
          <a:lstStyle/>
          <a:p>
            <a:pPr algn="l" fontAlgn="t"/>
            <a:r>
              <a:rPr lang="en-US" sz="2600" b="1" i="1" dirty="0" smtClean="0">
                <a:solidFill>
                  <a:srgbClr val="7030A0"/>
                </a:solidFill>
                <a:latin typeface="Lucida Bright" pitchFamily="18" charset="0"/>
              </a:rPr>
              <a:t>Academic </a:t>
            </a:r>
            <a:r>
              <a:rPr lang="en-US" sz="2600" b="1" i="1" dirty="0">
                <a:solidFill>
                  <a:srgbClr val="7030A0"/>
                </a:solidFill>
                <a:latin typeface="Lucida Bright" pitchFamily="18" charset="0"/>
              </a:rPr>
              <a:t>Integrity  </a:t>
            </a:r>
            <a:r>
              <a:rPr lang="en-US" sz="2200" dirty="0" smtClean="0">
                <a:solidFill>
                  <a:schemeClr val="tx1"/>
                </a:solidFill>
                <a:latin typeface="Lucida Bright" pitchFamily="18" charset="0"/>
              </a:rPr>
              <a:t>i</a:t>
            </a:r>
            <a:r>
              <a:rPr lang="en-US" sz="2200" dirty="0">
                <a:solidFill>
                  <a:schemeClr val="tx1"/>
                </a:solidFill>
                <a:latin typeface="Lucida Bright" pitchFamily="18" charset="0"/>
              </a:rPr>
              <a:t>s a commitment to six core </a:t>
            </a:r>
            <a:r>
              <a:rPr lang="en-US" sz="2200" dirty="0">
                <a:solidFill>
                  <a:schemeClr val="tx1"/>
                </a:solidFill>
                <a:latin typeface="Lucida Bright" pitchFamily="18" charset="0"/>
              </a:rPr>
              <a:t>values that ensure a fair and credible learning </a:t>
            </a:r>
            <a:r>
              <a:rPr lang="en-US" sz="2200" dirty="0" smtClean="0">
                <a:solidFill>
                  <a:schemeClr val="tx1"/>
                </a:solidFill>
                <a:latin typeface="Lucida Bright" pitchFamily="18" charset="0"/>
              </a:rPr>
              <a:t>environment:</a:t>
            </a:r>
            <a:endParaRPr lang="en-US" sz="2200" dirty="0">
              <a:solidFill>
                <a:schemeClr val="tx1"/>
              </a:solidFill>
              <a:latin typeface="Lucida Bright" pitchFamily="18" charset="0"/>
            </a:endParaRPr>
          </a:p>
          <a:p>
            <a:pPr algn="l"/>
            <a:r>
              <a:rPr lang="en-US" sz="1900" b="1" dirty="0">
                <a:solidFill>
                  <a:schemeClr val="tx1"/>
                </a:solidFill>
                <a:latin typeface="Lucida Bright" panose="02040602050505020304" pitchFamily="18" charset="0"/>
              </a:rPr>
              <a:t>Honesty: </a:t>
            </a:r>
            <a:r>
              <a:rPr lang="en-US" sz="1900" dirty="0">
                <a:solidFill>
                  <a:schemeClr val="tx1"/>
                </a:solidFill>
                <a:latin typeface="Lucida Bright" panose="02040602050505020304" pitchFamily="18" charset="0"/>
              </a:rPr>
              <a:t>Submitting your original work and properly acknowledging the ideas and contributions of others.</a:t>
            </a:r>
          </a:p>
          <a:p>
            <a:pPr algn="l"/>
            <a:r>
              <a:rPr lang="en-US" sz="1900" b="1" dirty="0">
                <a:solidFill>
                  <a:schemeClr val="tx1"/>
                </a:solidFill>
                <a:latin typeface="Lucida Bright" panose="02040602050505020304" pitchFamily="18" charset="0"/>
              </a:rPr>
              <a:t>Trust: </a:t>
            </a:r>
            <a:r>
              <a:rPr lang="en-US" sz="1900" dirty="0">
                <a:solidFill>
                  <a:schemeClr val="tx1"/>
                </a:solidFill>
                <a:latin typeface="Lucida Bright" panose="02040602050505020304" pitchFamily="18" charset="0"/>
              </a:rPr>
              <a:t>Building a reliable and dependable environment for learning, teaching, and scholarship.</a:t>
            </a:r>
          </a:p>
          <a:p>
            <a:pPr algn="l"/>
            <a:r>
              <a:rPr lang="en-US" sz="1900" b="1" dirty="0">
                <a:solidFill>
                  <a:schemeClr val="tx1"/>
                </a:solidFill>
                <a:latin typeface="Lucida Bright" panose="02040602050505020304" pitchFamily="18" charset="0"/>
              </a:rPr>
              <a:t>Fairness: </a:t>
            </a:r>
            <a:r>
              <a:rPr lang="en-US" sz="1900" dirty="0">
                <a:solidFill>
                  <a:schemeClr val="tx1"/>
                </a:solidFill>
                <a:latin typeface="Lucida Bright" panose="02040602050505020304" pitchFamily="18" charset="0"/>
              </a:rPr>
              <a:t>Maintaining equitable and transparent standards, practices, and assessments for everyone.</a:t>
            </a:r>
          </a:p>
          <a:p>
            <a:pPr algn="l"/>
            <a:r>
              <a:rPr lang="en-US" sz="1900" b="1" dirty="0">
                <a:solidFill>
                  <a:schemeClr val="tx1"/>
                </a:solidFill>
                <a:latin typeface="Lucida Bright" panose="02040602050505020304" pitchFamily="18" charset="0"/>
              </a:rPr>
              <a:t>Respect: </a:t>
            </a:r>
            <a:r>
              <a:rPr lang="en-US" sz="1900" dirty="0">
                <a:solidFill>
                  <a:schemeClr val="tx1"/>
                </a:solidFill>
                <a:latin typeface="Lucida Bright" panose="02040602050505020304" pitchFamily="18" charset="0"/>
              </a:rPr>
              <a:t>Valuing the diversity of opinions and honoring the intellectual contributions of all members of the community.</a:t>
            </a:r>
          </a:p>
          <a:p>
            <a:pPr algn="l"/>
            <a:r>
              <a:rPr lang="en-US" sz="1900" b="1" dirty="0">
                <a:solidFill>
                  <a:schemeClr val="tx1"/>
                </a:solidFill>
                <a:latin typeface="Lucida Bright" panose="02040602050505020304" pitchFamily="18" charset="0"/>
              </a:rPr>
              <a:t>Responsibility: </a:t>
            </a:r>
            <a:r>
              <a:rPr lang="en-US" sz="1900" dirty="0">
                <a:solidFill>
                  <a:schemeClr val="tx1"/>
                </a:solidFill>
                <a:latin typeface="Lucida Bright" panose="02040602050505020304" pitchFamily="18" charset="0"/>
              </a:rPr>
              <a:t>Taking full ownership of your learning, actions, and the results that follow</a:t>
            </a:r>
            <a:r>
              <a:rPr lang="en-US" sz="1900" dirty="0">
                <a:solidFill>
                  <a:schemeClr val="tx1"/>
                </a:solidFill>
                <a:latin typeface="Lucida Bright" panose="02040602050505020304" pitchFamily="18" charset="0"/>
              </a:rPr>
              <a:t>.</a:t>
            </a:r>
          </a:p>
          <a:p>
            <a:pPr algn="l"/>
            <a:r>
              <a:rPr lang="en-US" sz="1900" b="1" dirty="0">
                <a:solidFill>
                  <a:schemeClr val="tx1"/>
                </a:solidFill>
                <a:latin typeface="Lucida Bright" panose="02040602050505020304" pitchFamily="18" charset="0"/>
              </a:rPr>
              <a:t>Courage</a:t>
            </a:r>
            <a:r>
              <a:rPr lang="en-US" sz="1900" b="1" dirty="0">
                <a:solidFill>
                  <a:schemeClr val="tx1"/>
                </a:solidFill>
                <a:latin typeface="Lucida Bright" panose="02040602050505020304" pitchFamily="18" charset="0"/>
              </a:rPr>
              <a:t>: </a:t>
            </a:r>
            <a:r>
              <a:rPr lang="en-US" sz="1900" dirty="0">
                <a:solidFill>
                  <a:schemeClr val="tx1"/>
                </a:solidFill>
                <a:latin typeface="Lucida Bright" panose="02040602050505020304" pitchFamily="18" charset="0"/>
              </a:rPr>
              <a:t>The strength to uphold these principles and do the right thing, even in the face of pressure or difficulty.</a:t>
            </a:r>
            <a:endParaRPr lang="en-US" sz="1900" dirty="0">
              <a:solidFill>
                <a:schemeClr val="tx1"/>
              </a:solidFill>
              <a:latin typeface="Lucida Bright" panose="020406020505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4168" y="116632"/>
            <a:ext cx="2592288" cy="1728192"/>
          </a:xfrm>
          <a:prstGeom prst="rect">
            <a:avLst/>
          </a:prstGeom>
        </p:spPr>
      </p:pic>
    </p:spTree>
    <p:extLst>
      <p:ext uri="{BB962C8B-B14F-4D97-AF65-F5344CB8AC3E}">
        <p14:creationId xmlns:p14="http://schemas.microsoft.com/office/powerpoint/2010/main" val="3090658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5987008" cy="1219200"/>
          </a:xfrm>
        </p:spPr>
        <p:txBody>
          <a:bodyPr>
            <a:noAutofit/>
          </a:bodyPr>
          <a:lstStyle/>
          <a:p>
            <a:r>
              <a:rPr lang="en-US" dirty="0"/>
              <a:t>Violations of </a:t>
            </a:r>
            <a:r>
              <a:rPr lang="en-US" b="1" dirty="0">
                <a:solidFill>
                  <a:srgbClr val="7030A0"/>
                </a:solidFill>
              </a:rPr>
              <a:t>Academic Integrity</a:t>
            </a:r>
          </a:p>
        </p:txBody>
      </p:sp>
      <p:sp>
        <p:nvSpPr>
          <p:cNvPr id="3" name="Subtitle 2"/>
          <p:cNvSpPr>
            <a:spLocks noGrp="1"/>
          </p:cNvSpPr>
          <p:nvPr>
            <p:ph type="subTitle" idx="1"/>
          </p:nvPr>
        </p:nvSpPr>
        <p:spPr>
          <a:xfrm>
            <a:off x="838200" y="1752600"/>
            <a:ext cx="7622232" cy="4700736"/>
          </a:xfrm>
          <a:solidFill>
            <a:schemeClr val="accent3">
              <a:lumMod val="40000"/>
              <a:lumOff val="60000"/>
            </a:schemeClr>
          </a:solidFill>
          <a:ln>
            <a:solidFill>
              <a:schemeClr val="tx1"/>
            </a:solidFill>
          </a:ln>
        </p:spPr>
        <p:txBody>
          <a:bodyPr>
            <a:normAutofit fontScale="92500" lnSpcReduction="10000"/>
          </a:bodyPr>
          <a:lstStyle/>
          <a:p>
            <a:pPr algn="l" fontAlgn="t"/>
            <a:r>
              <a:rPr lang="en-US" sz="3600" b="1" i="1" dirty="0" smtClean="0">
                <a:solidFill>
                  <a:srgbClr val="7030A0"/>
                </a:solidFill>
                <a:latin typeface="Lucida Bright" pitchFamily="18" charset="0"/>
              </a:rPr>
              <a:t>Breaches </a:t>
            </a:r>
            <a:r>
              <a:rPr lang="en-US" sz="3600" b="1" i="1" dirty="0">
                <a:solidFill>
                  <a:srgbClr val="7030A0"/>
                </a:solidFill>
                <a:latin typeface="Lucida Bright" pitchFamily="18" charset="0"/>
              </a:rPr>
              <a:t>of </a:t>
            </a:r>
            <a:r>
              <a:rPr lang="en-US" sz="3600" b="1" i="1" dirty="0" smtClean="0">
                <a:solidFill>
                  <a:srgbClr val="7030A0"/>
                </a:solidFill>
                <a:latin typeface="Lucida Bright" pitchFamily="18" charset="0"/>
              </a:rPr>
              <a:t>Integrity</a:t>
            </a:r>
          </a:p>
          <a:p>
            <a:pPr algn="l" fontAlgn="t"/>
            <a:r>
              <a:rPr lang="en-US" sz="2400" dirty="0">
                <a:solidFill>
                  <a:schemeClr val="tx1"/>
                </a:solidFill>
                <a:latin typeface="Lucida Bright" pitchFamily="18" charset="0"/>
              </a:rPr>
              <a:t>Academic integrity violations include, but are not limited to:</a:t>
            </a:r>
          </a:p>
          <a:p>
            <a:pPr algn="l" fontAlgn="t"/>
            <a:r>
              <a:rPr lang="en-US" sz="2100" b="1" dirty="0">
                <a:solidFill>
                  <a:schemeClr val="tx1"/>
                </a:solidFill>
                <a:latin typeface="Lucida Bright" panose="02040602050505020304" pitchFamily="18" charset="0"/>
              </a:rPr>
              <a:t>Plagiarism: </a:t>
            </a:r>
            <a:r>
              <a:rPr lang="en-US" sz="2100" dirty="0">
                <a:solidFill>
                  <a:schemeClr val="tx1"/>
                </a:solidFill>
                <a:latin typeface="Lucida Bright" panose="02040602050505020304" pitchFamily="18" charset="0"/>
              </a:rPr>
              <a:t>Presenting others' words, ideas, or work as your own (The focus of the rest of this presentation).</a:t>
            </a:r>
          </a:p>
          <a:p>
            <a:pPr algn="l" fontAlgn="t"/>
            <a:r>
              <a:rPr lang="en-US" sz="2100" b="1" dirty="0">
                <a:solidFill>
                  <a:schemeClr val="tx1"/>
                </a:solidFill>
                <a:latin typeface="Lucida Bright" panose="02040602050505020304" pitchFamily="18" charset="0"/>
              </a:rPr>
              <a:t>Cheating: </a:t>
            </a:r>
            <a:r>
              <a:rPr lang="en-US" sz="2100" dirty="0">
                <a:solidFill>
                  <a:schemeClr val="tx1"/>
                </a:solidFill>
                <a:latin typeface="Lucida Bright" panose="02040602050505020304" pitchFamily="18" charset="0"/>
              </a:rPr>
              <a:t>Unauthorized use of materials or information during an exam or assignment.</a:t>
            </a:r>
          </a:p>
          <a:p>
            <a:pPr algn="l" fontAlgn="t"/>
            <a:r>
              <a:rPr lang="en-US" sz="2100" b="1" dirty="0">
                <a:solidFill>
                  <a:schemeClr val="tx1"/>
                </a:solidFill>
                <a:latin typeface="Lucida Bright" panose="02040602050505020304" pitchFamily="18" charset="0"/>
              </a:rPr>
              <a:t>Fabrication: </a:t>
            </a:r>
            <a:r>
              <a:rPr lang="en-US" sz="2100" dirty="0">
                <a:solidFill>
                  <a:schemeClr val="tx1"/>
                </a:solidFill>
                <a:latin typeface="Lucida Bright" panose="02040602050505020304" pitchFamily="18" charset="0"/>
              </a:rPr>
              <a:t>Falsifying or inventing data, information, or sources.</a:t>
            </a:r>
          </a:p>
          <a:p>
            <a:pPr algn="l" fontAlgn="t"/>
            <a:r>
              <a:rPr lang="en-US" sz="2100" b="1" dirty="0">
                <a:solidFill>
                  <a:schemeClr val="tx1"/>
                </a:solidFill>
                <a:latin typeface="Lucida Bright" panose="02040602050505020304" pitchFamily="18" charset="0"/>
              </a:rPr>
              <a:t>Facilitating Academic Dishonesty: </a:t>
            </a:r>
            <a:r>
              <a:rPr lang="en-US" sz="2100" dirty="0">
                <a:solidFill>
                  <a:schemeClr val="tx1"/>
                </a:solidFill>
                <a:latin typeface="Lucida Bright" panose="02040602050505020304" pitchFamily="18" charset="0"/>
              </a:rPr>
              <a:t>Helping another student cheat or plagiarize</a:t>
            </a:r>
            <a:r>
              <a:rPr lang="en-US" sz="2100" dirty="0" smtClean="0">
                <a:solidFill>
                  <a:schemeClr val="tx1"/>
                </a:solidFill>
                <a:latin typeface="Lucida Bright" panose="02040602050505020304" pitchFamily="18" charset="0"/>
              </a:rPr>
              <a:t>.</a:t>
            </a:r>
          </a:p>
          <a:p>
            <a:pPr algn="l" fontAlgn="t"/>
            <a:r>
              <a:rPr lang="en-US" sz="2100" b="1" dirty="0">
                <a:solidFill>
                  <a:schemeClr val="tx1"/>
                </a:solidFill>
                <a:latin typeface="Lucida Bright" panose="02040602050505020304" pitchFamily="18" charset="0"/>
              </a:rPr>
              <a:t>Misrepresentation &amp; Abuse of Technology</a:t>
            </a:r>
            <a:r>
              <a:rPr lang="en-US" sz="2100" b="1" dirty="0">
                <a:solidFill>
                  <a:schemeClr val="tx1"/>
                </a:solidFill>
                <a:latin typeface="Lucida Bright" panose="02040602050505020304" pitchFamily="18" charset="0"/>
              </a:rPr>
              <a:t>: </a:t>
            </a:r>
            <a:r>
              <a:rPr lang="en-US" sz="2100" dirty="0">
                <a:solidFill>
                  <a:schemeClr val="tx1"/>
                </a:solidFill>
                <a:latin typeface="Lucida Bright" panose="02040602050505020304" pitchFamily="18" charset="0"/>
              </a:rPr>
              <a:t>Improperly using technology or generative AI tools to complete academic work without explicit permission or direction from the </a:t>
            </a:r>
            <a:r>
              <a:rPr lang="en-US" sz="2100" dirty="0" smtClean="0">
                <a:solidFill>
                  <a:schemeClr val="tx1"/>
                </a:solidFill>
                <a:latin typeface="Lucida Bright" panose="02040602050505020304" pitchFamily="18" charset="0"/>
              </a:rPr>
              <a:t>instructor.</a:t>
            </a:r>
            <a:endParaRPr lang="en-US" sz="2100" dirty="0">
              <a:solidFill>
                <a:schemeClr val="tx1"/>
              </a:solidFill>
              <a:latin typeface="Lucida Bright" panose="02040602050505020304" pitchFamily="18" charset="0"/>
            </a:endParaRPr>
          </a:p>
          <a:p>
            <a:pPr algn="l" fontAlgn="t"/>
            <a:endParaRPr lang="en-US" dirty="0" smtClean="0">
              <a:solidFill>
                <a:schemeClr val="tx1"/>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78497" y="12917"/>
            <a:ext cx="1865376" cy="1865376"/>
          </a:xfrm>
          <a:prstGeom prst="rect">
            <a:avLst/>
          </a:prstGeom>
        </p:spPr>
      </p:pic>
    </p:spTree>
    <p:extLst>
      <p:ext uri="{BB962C8B-B14F-4D97-AF65-F5344CB8AC3E}">
        <p14:creationId xmlns:p14="http://schemas.microsoft.com/office/powerpoint/2010/main" val="507240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5181600" cy="1219200"/>
          </a:xfrm>
        </p:spPr>
        <p:txBody>
          <a:bodyPr>
            <a:noAutofit/>
          </a:bodyPr>
          <a:lstStyle/>
          <a:p>
            <a:r>
              <a:rPr lang="en-US" dirty="0" smtClean="0"/>
              <a:t>What </a:t>
            </a:r>
            <a:r>
              <a:rPr lang="en-US" dirty="0"/>
              <a:t>I</a:t>
            </a:r>
            <a:r>
              <a:rPr lang="en-US" dirty="0" smtClean="0"/>
              <a:t>s </a:t>
            </a:r>
            <a:r>
              <a:rPr lang="en-US" b="1" i="1" dirty="0" smtClean="0">
                <a:solidFill>
                  <a:srgbClr val="FF0000"/>
                </a:solidFill>
              </a:rPr>
              <a:t>Plagiarism</a:t>
            </a:r>
            <a:r>
              <a:rPr lang="en-US" b="1" dirty="0" smtClean="0"/>
              <a:t>?</a:t>
            </a:r>
            <a:endParaRPr lang="en-US" b="1" dirty="0"/>
          </a:p>
        </p:txBody>
      </p:sp>
      <p:sp>
        <p:nvSpPr>
          <p:cNvPr id="3" name="Subtitle 2"/>
          <p:cNvSpPr>
            <a:spLocks noGrp="1"/>
          </p:cNvSpPr>
          <p:nvPr>
            <p:ph type="subTitle" idx="1"/>
          </p:nvPr>
        </p:nvSpPr>
        <p:spPr>
          <a:xfrm>
            <a:off x="838200" y="1752600"/>
            <a:ext cx="7391400" cy="4953000"/>
          </a:xfrm>
          <a:solidFill>
            <a:schemeClr val="accent3">
              <a:lumMod val="40000"/>
              <a:lumOff val="60000"/>
            </a:schemeClr>
          </a:solidFill>
          <a:ln>
            <a:solidFill>
              <a:schemeClr val="tx1"/>
            </a:solidFill>
          </a:ln>
        </p:spPr>
        <p:txBody>
          <a:bodyPr>
            <a:normAutofit/>
          </a:bodyPr>
          <a:lstStyle/>
          <a:p>
            <a:pPr algn="l" fontAlgn="t"/>
            <a:endParaRPr lang="en-US" sz="3600" b="1" i="1" dirty="0" smtClean="0">
              <a:solidFill>
                <a:srgbClr val="FF0000"/>
              </a:solidFill>
              <a:latin typeface="Lucida Bright" pitchFamily="18" charset="0"/>
            </a:endParaRPr>
          </a:p>
          <a:p>
            <a:pPr algn="l" fontAlgn="t"/>
            <a:r>
              <a:rPr lang="en-US" sz="3600" b="1" i="1" dirty="0" smtClean="0">
                <a:solidFill>
                  <a:srgbClr val="FF0000"/>
                </a:solidFill>
                <a:latin typeface="Lucida Bright" pitchFamily="18" charset="0"/>
              </a:rPr>
              <a:t>Plagiarism</a:t>
            </a:r>
            <a:r>
              <a:rPr lang="en-US" dirty="0" smtClean="0">
                <a:solidFill>
                  <a:schemeClr val="tx1"/>
                </a:solidFill>
                <a:latin typeface="Lucida Bright" pitchFamily="18" charset="0"/>
              </a:rPr>
              <a:t>  is</a:t>
            </a:r>
            <a:r>
              <a:rPr lang="en-US" dirty="0" smtClean="0">
                <a:solidFill>
                  <a:schemeClr val="tx1"/>
                </a:solidFill>
              </a:rPr>
              <a:t> </a:t>
            </a:r>
          </a:p>
          <a:p>
            <a:pPr algn="l" fontAlgn="t"/>
            <a:endParaRPr lang="en-US" dirty="0" smtClean="0">
              <a:solidFill>
                <a:schemeClr val="tx1"/>
              </a:solidFill>
            </a:endParaRPr>
          </a:p>
          <a:p>
            <a:pPr algn="l" fontAlgn="t"/>
            <a:r>
              <a:rPr lang="en-US" dirty="0" smtClean="0">
                <a:solidFill>
                  <a:schemeClr val="tx1"/>
                </a:solidFill>
              </a:rPr>
              <a:t>“</a:t>
            </a:r>
            <a:r>
              <a:rPr lang="en-US" dirty="0" smtClean="0">
                <a:solidFill>
                  <a:schemeClr val="tx1"/>
                </a:solidFill>
                <a:latin typeface="Lucida Bright" pitchFamily="18" charset="0"/>
              </a:rPr>
              <a:t>the act of presenting the words, ideas, images, sounds, or the creative expression of others </a:t>
            </a:r>
            <a:r>
              <a:rPr lang="en-US" u="sng" dirty="0" smtClean="0">
                <a:solidFill>
                  <a:schemeClr val="tx1"/>
                </a:solidFill>
                <a:latin typeface="Lucida Bright" pitchFamily="18" charset="0"/>
              </a:rPr>
              <a:t>as your own</a:t>
            </a:r>
            <a:r>
              <a:rPr lang="en-US" dirty="0" smtClean="0">
                <a:solidFill>
                  <a:schemeClr val="tx1"/>
                </a:solidFill>
                <a:latin typeface="Lucida Bright" pitchFamily="18" charset="0"/>
              </a:rPr>
              <a:t>.”</a:t>
            </a:r>
          </a:p>
          <a:p>
            <a:pPr algn="l" fontAlgn="t"/>
            <a:endParaRPr lang="en-US" dirty="0" smtClean="0">
              <a:solidFill>
                <a:schemeClr val="tx1"/>
              </a:solidFill>
            </a:endParaRPr>
          </a:p>
        </p:txBody>
      </p:sp>
      <p:pic>
        <p:nvPicPr>
          <p:cNvPr id="5" name="Picture 4" descr="what is plagiarism.jpg"/>
          <p:cNvPicPr>
            <a:picLocks noChangeAspect="1"/>
          </p:cNvPicPr>
          <p:nvPr/>
        </p:nvPicPr>
        <p:blipFill>
          <a:blip r:embed="rId2" cstate="print"/>
          <a:stretch>
            <a:fillRect/>
          </a:stretch>
        </p:blipFill>
        <p:spPr>
          <a:xfrm>
            <a:off x="6096000" y="152400"/>
            <a:ext cx="2514600" cy="17526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4419600" cy="1752600"/>
          </a:xfrm>
        </p:spPr>
        <p:txBody>
          <a:bodyPr>
            <a:noAutofit/>
          </a:bodyPr>
          <a:lstStyle/>
          <a:p>
            <a:r>
              <a:rPr lang="en-US" sz="4000" dirty="0"/>
              <a:t>What's the origin of the word </a:t>
            </a:r>
            <a:r>
              <a:rPr lang="en-US" sz="4000" b="1" i="1" dirty="0">
                <a:solidFill>
                  <a:srgbClr val="FF0000"/>
                </a:solidFill>
              </a:rPr>
              <a:t>plagiarism</a:t>
            </a:r>
            <a:r>
              <a:rPr lang="en-US" sz="4000" b="1" dirty="0"/>
              <a:t>?</a:t>
            </a:r>
          </a:p>
        </p:txBody>
      </p:sp>
      <p:sp>
        <p:nvSpPr>
          <p:cNvPr id="3" name="Subtitle 2"/>
          <p:cNvSpPr>
            <a:spLocks noGrp="1"/>
          </p:cNvSpPr>
          <p:nvPr>
            <p:ph type="subTitle" idx="1"/>
          </p:nvPr>
        </p:nvSpPr>
        <p:spPr>
          <a:xfrm>
            <a:off x="609600" y="3276600"/>
            <a:ext cx="8001000" cy="3048000"/>
          </a:xfrm>
          <a:solidFill>
            <a:schemeClr val="accent3">
              <a:lumMod val="40000"/>
              <a:lumOff val="60000"/>
            </a:schemeClr>
          </a:solidFill>
          <a:ln>
            <a:solidFill>
              <a:schemeClr val="tx1"/>
            </a:solidFill>
          </a:ln>
        </p:spPr>
        <p:txBody>
          <a:bodyPr>
            <a:normAutofit/>
          </a:bodyPr>
          <a:lstStyle/>
          <a:p>
            <a:r>
              <a:rPr lang="en-US" dirty="0" smtClean="0"/>
              <a:t> </a:t>
            </a:r>
            <a:r>
              <a:rPr lang="en-US" sz="4400" b="1" dirty="0">
                <a:solidFill>
                  <a:schemeClr val="tx1"/>
                </a:solidFill>
              </a:rPr>
              <a:t>The word </a:t>
            </a:r>
            <a:r>
              <a:rPr lang="en-US" sz="4400" b="1" i="1" dirty="0">
                <a:solidFill>
                  <a:srgbClr val="FF0000"/>
                </a:solidFill>
              </a:rPr>
              <a:t>plagiarism</a:t>
            </a:r>
            <a:r>
              <a:rPr lang="en-US" sz="4400" b="1" dirty="0">
                <a:solidFill>
                  <a:schemeClr val="tx1"/>
                </a:solidFill>
              </a:rPr>
              <a:t> is derived from the </a:t>
            </a:r>
            <a:r>
              <a:rPr lang="en-US" sz="4400" b="1" dirty="0" smtClean="0">
                <a:solidFill>
                  <a:schemeClr val="tx1"/>
                </a:solidFill>
              </a:rPr>
              <a:t>Latin </a:t>
            </a:r>
            <a:r>
              <a:rPr lang="en-US" sz="4400" b="1" dirty="0">
                <a:solidFill>
                  <a:schemeClr val="tx1"/>
                </a:solidFill>
              </a:rPr>
              <a:t>word </a:t>
            </a:r>
            <a:r>
              <a:rPr lang="en-US" sz="4400" b="1" i="1" dirty="0">
                <a:solidFill>
                  <a:srgbClr val="FF0000"/>
                </a:solidFill>
              </a:rPr>
              <a:t>plagiare</a:t>
            </a:r>
            <a:r>
              <a:rPr lang="en-US" sz="4400" b="1" dirty="0">
                <a:solidFill>
                  <a:schemeClr val="tx1"/>
                </a:solidFill>
              </a:rPr>
              <a:t>, which means to </a:t>
            </a:r>
            <a:r>
              <a:rPr lang="en-US" sz="4400" b="1" i="1" dirty="0">
                <a:solidFill>
                  <a:srgbClr val="FF0000"/>
                </a:solidFill>
              </a:rPr>
              <a:t>kidnap</a:t>
            </a:r>
            <a:r>
              <a:rPr lang="en-US" sz="4400" b="1" dirty="0">
                <a:solidFill>
                  <a:schemeClr val="tx1"/>
                </a:solidFill>
              </a:rPr>
              <a:t> or </a:t>
            </a:r>
            <a:r>
              <a:rPr lang="en-US" sz="4400" b="1" i="1" dirty="0" smtClean="0">
                <a:solidFill>
                  <a:srgbClr val="FF0000"/>
                </a:solidFill>
              </a:rPr>
              <a:t>abduct</a:t>
            </a:r>
            <a:endParaRPr lang="en-US" sz="4400" b="1" i="1" dirty="0" smtClean="0">
              <a:solidFill>
                <a:schemeClr val="tx1"/>
              </a:solidFill>
            </a:endParaRPr>
          </a:p>
          <a:p>
            <a:endParaRPr lang="en-US" b="1" dirty="0">
              <a:solidFill>
                <a:schemeClr val="tx1"/>
              </a:solidFill>
            </a:endParaRPr>
          </a:p>
        </p:txBody>
      </p:sp>
      <p:pic>
        <p:nvPicPr>
          <p:cNvPr id="5" name="Picture 4" descr="images origin.jpg"/>
          <p:cNvPicPr>
            <a:picLocks noChangeAspect="1"/>
          </p:cNvPicPr>
          <p:nvPr/>
        </p:nvPicPr>
        <p:blipFill>
          <a:blip r:embed="rId2" cstate="print"/>
          <a:stretch>
            <a:fillRect/>
          </a:stretch>
        </p:blipFill>
        <p:spPr>
          <a:xfrm>
            <a:off x="5181600" y="381000"/>
            <a:ext cx="3524250" cy="2667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sz="3200" dirty="0" smtClean="0">
                <a:latin typeface="Arial" pitchFamily="34" charset="0"/>
              </a:rPr>
              <a:t>Why is it important to understand </a:t>
            </a:r>
            <a:r>
              <a:rPr lang="en-US" sz="3200" b="1" dirty="0" smtClean="0">
                <a:solidFill>
                  <a:srgbClr val="FF0000"/>
                </a:solidFill>
                <a:latin typeface="Arial" pitchFamily="34" charset="0"/>
              </a:rPr>
              <a:t>Plagiarism</a:t>
            </a:r>
            <a:r>
              <a:rPr lang="en-US" sz="3200" b="1" dirty="0" smtClean="0">
                <a:latin typeface="Arial" pitchFamily="34" charset="0"/>
              </a:rPr>
              <a:t>?</a:t>
            </a:r>
            <a:endParaRPr lang="en-US" sz="3200" dirty="0" smtClean="0"/>
          </a:p>
        </p:txBody>
      </p:sp>
      <p:sp>
        <p:nvSpPr>
          <p:cNvPr id="3" name="Content Placeholder 2"/>
          <p:cNvSpPr>
            <a:spLocks noGrp="1"/>
          </p:cNvSpPr>
          <p:nvPr>
            <p:ph sz="quarter" idx="13"/>
          </p:nvPr>
        </p:nvSpPr>
        <p:spPr>
          <a:solidFill>
            <a:schemeClr val="accent3">
              <a:lumMod val="40000"/>
              <a:lumOff val="60000"/>
            </a:schemeClr>
          </a:solidFill>
        </p:spPr>
        <p:txBody>
          <a:bodyPr>
            <a:normAutofit/>
          </a:bodyPr>
          <a:lstStyle/>
          <a:p>
            <a:pPr marL="0" indent="0"/>
            <a:r>
              <a:rPr lang="en-US" sz="3600" smtClean="0"/>
              <a:t>Plagiarism is stealing of intellectual property</a:t>
            </a:r>
          </a:p>
          <a:p>
            <a:pPr marL="0" indent="0"/>
            <a:r>
              <a:rPr lang="en-US" sz="3600" smtClean="0"/>
              <a:t>Plagiarism is cheating</a:t>
            </a:r>
            <a:endParaRPr lang="en-US" sz="3600" b="1" i="1" smtClean="0">
              <a:solidFill>
                <a:srgbClr val="FF0000"/>
              </a:solidFill>
            </a:endParaRPr>
          </a:p>
          <a:p>
            <a:pPr marL="0" indent="0"/>
            <a:r>
              <a:rPr lang="en-US" sz="3600" smtClean="0"/>
              <a:t>Plagiarism is an </a:t>
            </a:r>
            <a:r>
              <a:rPr lang="en-US" sz="3600" b="1" i="1" smtClean="0">
                <a:solidFill>
                  <a:srgbClr val="FF0000"/>
                </a:solidFill>
              </a:rPr>
              <a:t>Academic offence</a:t>
            </a:r>
            <a:r>
              <a:rPr lang="en-US" sz="3600" smtClean="0"/>
              <a:t>  </a:t>
            </a:r>
          </a:p>
          <a:p>
            <a:pPr marL="0" indent="0"/>
            <a:r>
              <a:rPr lang="en-US" sz="3600" smtClean="0"/>
              <a:t>Plagiarism  is </a:t>
            </a:r>
            <a:r>
              <a:rPr lang="en-US" sz="3600" b="1" i="1" smtClean="0">
                <a:solidFill>
                  <a:srgbClr val="FF0000"/>
                </a:solidFill>
              </a:rPr>
              <a:t>Academic theft</a:t>
            </a:r>
            <a:r>
              <a:rPr lang="en-US" sz="3600" b="1" smtClean="0">
                <a:solidFill>
                  <a:srgbClr val="FF0000"/>
                </a:solidFill>
              </a:rPr>
              <a:t>!</a:t>
            </a:r>
          </a:p>
          <a:p>
            <a:endParaRPr lang="en-US" dirty="0" smtClean="0"/>
          </a:p>
        </p:txBody>
      </p:sp>
      <p:pic>
        <p:nvPicPr>
          <p:cNvPr id="4" name="Picture 3" descr="stealing.jpg"/>
          <p:cNvPicPr>
            <a:picLocks noChangeAspect="1"/>
          </p:cNvPicPr>
          <p:nvPr/>
        </p:nvPicPr>
        <p:blipFill>
          <a:blip r:embed="rId2" cstate="print"/>
          <a:stretch>
            <a:fillRect/>
          </a:stretch>
        </p:blipFill>
        <p:spPr>
          <a:xfrm>
            <a:off x="3048000" y="5029200"/>
            <a:ext cx="2886075" cy="1581150"/>
          </a:xfrm>
          <a:prstGeom prst="rect">
            <a:avLst/>
          </a:prstGeom>
          <a:solidFill>
            <a:schemeClr val="accent3">
              <a:lumMod val="40000"/>
              <a:lumOff val="60000"/>
            </a:schemeClr>
          </a:solidFill>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743200" y="762000"/>
            <a:ext cx="5715000" cy="914400"/>
          </a:xfrm>
        </p:spPr>
        <p:txBody>
          <a:bodyPr>
            <a:normAutofit/>
          </a:bodyPr>
          <a:lstStyle/>
          <a:p>
            <a:r>
              <a:rPr lang="en-US" sz="3600" b="1" dirty="0" smtClean="0">
                <a:solidFill>
                  <a:srgbClr val="FF0000"/>
                </a:solidFill>
              </a:rPr>
              <a:t>Excuses!</a:t>
            </a:r>
            <a:endParaRPr lang="en-US" sz="3600" b="1" dirty="0">
              <a:solidFill>
                <a:srgbClr val="FF0000"/>
              </a:solidFill>
            </a:endParaRPr>
          </a:p>
        </p:txBody>
      </p:sp>
      <p:sp>
        <p:nvSpPr>
          <p:cNvPr id="35843" name="AutoShape 3"/>
          <p:cNvSpPr>
            <a:spLocks noChangeArrowheads="1"/>
          </p:cNvSpPr>
          <p:nvPr/>
        </p:nvSpPr>
        <p:spPr bwMode="auto">
          <a:xfrm>
            <a:off x="1524000" y="1676400"/>
            <a:ext cx="2895600" cy="1295400"/>
          </a:xfrm>
          <a:prstGeom prst="wedgeEllipseCallout">
            <a:avLst>
              <a:gd name="adj1" fmla="val 61130"/>
              <a:gd name="adj2" fmla="val 140681"/>
            </a:avLst>
          </a:prstGeom>
          <a:solidFill>
            <a:schemeClr val="accent1"/>
          </a:solidFill>
          <a:ln w="9525">
            <a:solidFill>
              <a:schemeClr val="tx1"/>
            </a:solidFill>
            <a:miter lim="800000"/>
            <a:headEnd/>
            <a:tailEnd/>
          </a:ln>
          <a:effectLst/>
        </p:spPr>
        <p:txBody>
          <a:bodyPr wrap="none" anchor="ctr"/>
          <a:lstStyle/>
          <a:p>
            <a:pPr algn="ctr"/>
            <a:r>
              <a:rPr lang="en-US">
                <a:latin typeface="Comic Sans MS" pitchFamily="66" charset="0"/>
              </a:rPr>
              <a:t>It’s okay if </a:t>
            </a:r>
          </a:p>
          <a:p>
            <a:pPr algn="ctr"/>
            <a:r>
              <a:rPr lang="en-US">
                <a:latin typeface="Comic Sans MS" pitchFamily="66" charset="0"/>
              </a:rPr>
              <a:t>I don’t get caught!</a:t>
            </a:r>
            <a:endParaRPr lang="en-US" sz="2400">
              <a:latin typeface="Comic Sans MS" pitchFamily="66" charset="0"/>
            </a:endParaRPr>
          </a:p>
        </p:txBody>
      </p:sp>
      <p:sp>
        <p:nvSpPr>
          <p:cNvPr id="35844" name="AutoShape 4"/>
          <p:cNvSpPr>
            <a:spLocks noChangeArrowheads="1"/>
          </p:cNvSpPr>
          <p:nvPr/>
        </p:nvSpPr>
        <p:spPr bwMode="auto">
          <a:xfrm>
            <a:off x="3962400" y="2819400"/>
            <a:ext cx="4724400" cy="1447800"/>
          </a:xfrm>
          <a:prstGeom prst="wedgeEllipseCallout">
            <a:avLst>
              <a:gd name="adj1" fmla="val -20565"/>
              <a:gd name="adj2" fmla="val 77273"/>
            </a:avLst>
          </a:prstGeom>
          <a:solidFill>
            <a:schemeClr val="accent1"/>
          </a:solidFill>
          <a:ln w="9525">
            <a:solidFill>
              <a:schemeClr val="tx1"/>
            </a:solidFill>
            <a:miter lim="800000"/>
            <a:headEnd/>
            <a:tailEnd/>
          </a:ln>
          <a:effectLst/>
        </p:spPr>
        <p:txBody>
          <a:bodyPr wrap="none" anchor="ctr"/>
          <a:lstStyle/>
          <a:p>
            <a:pPr algn="ctr"/>
            <a:r>
              <a:rPr lang="en-US" dirty="0">
                <a:latin typeface="Comic Sans MS" pitchFamily="66" charset="0"/>
              </a:rPr>
              <a:t>I was too busy to </a:t>
            </a:r>
          </a:p>
          <a:p>
            <a:pPr algn="ctr"/>
            <a:r>
              <a:rPr lang="en-US" dirty="0">
                <a:latin typeface="Comic Sans MS" pitchFamily="66" charset="0"/>
              </a:rPr>
              <a:t>write that paper!</a:t>
            </a:r>
          </a:p>
          <a:p>
            <a:pPr algn="ctr"/>
            <a:r>
              <a:rPr lang="en-US" dirty="0">
                <a:latin typeface="Comic Sans MS" pitchFamily="66" charset="0"/>
              </a:rPr>
              <a:t>(Job, big game, too much homework!)</a:t>
            </a:r>
            <a:endParaRPr lang="en-US" dirty="0">
              <a:latin typeface="Times"/>
            </a:endParaRPr>
          </a:p>
        </p:txBody>
      </p:sp>
      <p:sp>
        <p:nvSpPr>
          <p:cNvPr id="35845" name="AutoShape 5"/>
          <p:cNvSpPr>
            <a:spLocks noChangeArrowheads="1"/>
          </p:cNvSpPr>
          <p:nvPr/>
        </p:nvSpPr>
        <p:spPr bwMode="auto">
          <a:xfrm>
            <a:off x="838200" y="4343400"/>
            <a:ext cx="2057400" cy="1371600"/>
          </a:xfrm>
          <a:prstGeom prst="wedgeEllipseCallout">
            <a:avLst>
              <a:gd name="adj1" fmla="val 133181"/>
              <a:gd name="adj2" fmla="val 47222"/>
            </a:avLst>
          </a:prstGeom>
          <a:solidFill>
            <a:schemeClr val="accent1"/>
          </a:solidFill>
          <a:ln w="9525">
            <a:solidFill>
              <a:schemeClr val="tx1"/>
            </a:solidFill>
            <a:miter lim="800000"/>
            <a:headEnd/>
            <a:tailEnd/>
          </a:ln>
          <a:effectLst/>
        </p:spPr>
        <p:txBody>
          <a:bodyPr wrap="none" anchor="ctr"/>
          <a:lstStyle/>
          <a:p>
            <a:pPr algn="ctr"/>
            <a:r>
              <a:rPr lang="en-US">
                <a:latin typeface="Comic Sans MS" pitchFamily="66" charset="0"/>
              </a:rPr>
              <a:t>My teachers </a:t>
            </a:r>
          </a:p>
          <a:p>
            <a:pPr algn="ctr"/>
            <a:r>
              <a:rPr lang="en-US">
                <a:latin typeface="Comic Sans MS" pitchFamily="66" charset="0"/>
              </a:rPr>
              <a:t>expect</a:t>
            </a:r>
          </a:p>
          <a:p>
            <a:pPr algn="ctr"/>
            <a:r>
              <a:rPr lang="en-US">
                <a:latin typeface="Comic Sans MS" pitchFamily="66" charset="0"/>
              </a:rPr>
              <a:t> too much!</a:t>
            </a:r>
            <a:endParaRPr lang="en-US" sz="2400">
              <a:latin typeface="Times"/>
            </a:endParaRPr>
          </a:p>
        </p:txBody>
      </p:sp>
      <p:sp>
        <p:nvSpPr>
          <p:cNvPr id="35847" name="AutoShape 7"/>
          <p:cNvSpPr>
            <a:spLocks noChangeArrowheads="1"/>
          </p:cNvSpPr>
          <p:nvPr/>
        </p:nvSpPr>
        <p:spPr bwMode="auto">
          <a:xfrm>
            <a:off x="6477000" y="4648200"/>
            <a:ext cx="1676400" cy="1295400"/>
          </a:xfrm>
          <a:prstGeom prst="wedgeRoundRectCallout">
            <a:avLst>
              <a:gd name="adj1" fmla="val -85699"/>
              <a:gd name="adj2" fmla="val 22551"/>
              <a:gd name="adj3" fmla="val 16667"/>
            </a:avLst>
          </a:prstGeom>
          <a:solidFill>
            <a:schemeClr val="accent1"/>
          </a:solidFill>
          <a:ln w="9525">
            <a:solidFill>
              <a:schemeClr val="tx1"/>
            </a:solidFill>
            <a:miter lim="800000"/>
            <a:headEnd/>
            <a:tailEnd/>
          </a:ln>
          <a:effectLst/>
        </p:spPr>
        <p:txBody>
          <a:bodyPr wrap="none" anchor="ctr"/>
          <a:lstStyle/>
          <a:p>
            <a:pPr algn="ctr"/>
            <a:r>
              <a:rPr lang="en-US">
                <a:latin typeface="Comic Sans MS" pitchFamily="66" charset="0"/>
              </a:rPr>
              <a:t>My parents</a:t>
            </a:r>
          </a:p>
          <a:p>
            <a:pPr algn="ctr"/>
            <a:r>
              <a:rPr lang="en-US">
                <a:latin typeface="Comic Sans MS" pitchFamily="66" charset="0"/>
              </a:rPr>
              <a:t> expect “A”s!</a:t>
            </a:r>
          </a:p>
        </p:txBody>
      </p:sp>
      <p:sp>
        <p:nvSpPr>
          <p:cNvPr id="35848" name="AutoShape 8"/>
          <p:cNvSpPr>
            <a:spLocks noChangeArrowheads="1"/>
          </p:cNvSpPr>
          <p:nvPr/>
        </p:nvSpPr>
        <p:spPr bwMode="auto">
          <a:xfrm>
            <a:off x="762000" y="2895600"/>
            <a:ext cx="2286000" cy="1066800"/>
          </a:xfrm>
          <a:prstGeom prst="wedgeEllipseCallout">
            <a:avLst>
              <a:gd name="adj1" fmla="val 88125"/>
              <a:gd name="adj2" fmla="val 26431"/>
            </a:avLst>
          </a:prstGeom>
          <a:solidFill>
            <a:schemeClr val="accent1"/>
          </a:solidFill>
          <a:ln w="9525">
            <a:solidFill>
              <a:schemeClr val="tx1"/>
            </a:solidFill>
            <a:miter lim="800000"/>
            <a:headEnd/>
            <a:tailEnd/>
          </a:ln>
          <a:effectLst/>
        </p:spPr>
        <p:txBody>
          <a:bodyPr wrap="none" anchor="ctr"/>
          <a:lstStyle/>
          <a:p>
            <a:pPr algn="ctr"/>
            <a:endParaRPr lang="en-US" sz="2400">
              <a:latin typeface="Times"/>
            </a:endParaRPr>
          </a:p>
        </p:txBody>
      </p:sp>
      <p:sp>
        <p:nvSpPr>
          <p:cNvPr id="35849" name="Text Box 9"/>
          <p:cNvSpPr txBox="1">
            <a:spLocks noChangeArrowheads="1"/>
          </p:cNvSpPr>
          <p:nvPr/>
        </p:nvSpPr>
        <p:spPr bwMode="auto">
          <a:xfrm>
            <a:off x="990600" y="2819400"/>
            <a:ext cx="1973617" cy="923330"/>
          </a:xfrm>
          <a:prstGeom prst="rect">
            <a:avLst/>
          </a:prstGeom>
          <a:noFill/>
          <a:ln w="9525">
            <a:noFill/>
            <a:miter lim="800000"/>
            <a:headEnd/>
            <a:tailEnd/>
          </a:ln>
          <a:effectLst/>
        </p:spPr>
        <p:txBody>
          <a:bodyPr wrap="none">
            <a:spAutoFit/>
          </a:bodyPr>
          <a:lstStyle/>
          <a:p>
            <a:pPr algn="ctr"/>
            <a:endParaRPr lang="en-US" dirty="0" smtClean="0">
              <a:latin typeface="Comic Sans MS" pitchFamily="66" charset="0"/>
            </a:endParaRPr>
          </a:p>
          <a:p>
            <a:pPr algn="ctr"/>
            <a:r>
              <a:rPr lang="en-US" dirty="0" smtClean="0">
                <a:latin typeface="Comic Sans MS" pitchFamily="66" charset="0"/>
              </a:rPr>
              <a:t>This </a:t>
            </a:r>
            <a:r>
              <a:rPr lang="en-US" dirty="0">
                <a:latin typeface="Comic Sans MS" pitchFamily="66" charset="0"/>
              </a:rPr>
              <a:t>assignment </a:t>
            </a:r>
          </a:p>
          <a:p>
            <a:pPr algn="ctr"/>
            <a:r>
              <a:rPr lang="en-US" dirty="0">
                <a:latin typeface="Comic Sans MS" pitchFamily="66" charset="0"/>
              </a:rPr>
              <a:t>was BORING!</a:t>
            </a:r>
            <a:endParaRPr lang="en-US" sz="2400" dirty="0">
              <a:latin typeface="Times"/>
            </a:endParaRPr>
          </a:p>
        </p:txBody>
      </p:sp>
      <p:pic>
        <p:nvPicPr>
          <p:cNvPr id="35850" name="Picture 10" descr="bd05048_"/>
          <p:cNvPicPr>
            <a:picLocks noChangeAspect="1" noChangeArrowheads="1"/>
          </p:cNvPicPr>
          <p:nvPr/>
        </p:nvPicPr>
        <p:blipFill>
          <a:blip r:embed="rId2" cstate="print"/>
          <a:srcRect/>
          <a:stretch>
            <a:fillRect/>
          </a:stretch>
        </p:blipFill>
        <p:spPr bwMode="auto">
          <a:xfrm>
            <a:off x="4572000" y="4953000"/>
            <a:ext cx="1246188" cy="1295400"/>
          </a:xfrm>
          <a:prstGeom prst="rect">
            <a:avLst/>
          </a:prstGeom>
          <a:noFill/>
        </p:spPr>
      </p:pic>
      <p:sp>
        <p:nvSpPr>
          <p:cNvPr id="35851" name="AutoShape 11"/>
          <p:cNvSpPr>
            <a:spLocks noChangeArrowheads="1"/>
          </p:cNvSpPr>
          <p:nvPr/>
        </p:nvSpPr>
        <p:spPr bwMode="auto">
          <a:xfrm>
            <a:off x="4114800" y="1676400"/>
            <a:ext cx="3352800" cy="762000"/>
          </a:xfrm>
          <a:prstGeom prst="wedgeRoundRectCallout">
            <a:avLst>
              <a:gd name="adj1" fmla="val -30116"/>
              <a:gd name="adj2" fmla="val 88782"/>
              <a:gd name="adj3" fmla="val 16667"/>
            </a:avLst>
          </a:prstGeom>
          <a:solidFill>
            <a:schemeClr val="accent1"/>
          </a:solidFill>
          <a:ln w="9525">
            <a:solidFill>
              <a:schemeClr val="tx1"/>
            </a:solidFill>
            <a:miter lim="800000"/>
            <a:headEnd/>
            <a:tailEnd/>
          </a:ln>
          <a:effectLst/>
        </p:spPr>
        <p:txBody>
          <a:bodyPr/>
          <a:lstStyle/>
          <a:p>
            <a:pPr algn="ctr"/>
            <a:endParaRPr lang="en-US" b="1" dirty="0">
              <a:latin typeface="Comic Sans MS" pitchFamily="66" charset="0"/>
            </a:endParaRPr>
          </a:p>
          <a:p>
            <a:pPr algn="ctr"/>
            <a:r>
              <a:rPr lang="en-US" dirty="0">
                <a:latin typeface="Comic Sans MS" pitchFamily="66" charset="0"/>
              </a:rPr>
              <a:t>Everyone does it!</a:t>
            </a:r>
          </a:p>
        </p:txBody>
      </p:sp>
      <p:sp>
        <p:nvSpPr>
          <p:cNvPr id="12" name="Rectangle 11"/>
          <p:cNvSpPr/>
          <p:nvPr/>
        </p:nvSpPr>
        <p:spPr>
          <a:xfrm>
            <a:off x="914400" y="304800"/>
            <a:ext cx="5562600" cy="584775"/>
          </a:xfrm>
          <a:prstGeom prst="rect">
            <a:avLst/>
          </a:prstGeom>
        </p:spPr>
        <p:txBody>
          <a:bodyPr wrap="square">
            <a:spAutoFit/>
          </a:bodyPr>
          <a:lstStyle/>
          <a:p>
            <a:r>
              <a:rPr lang="en-US" sz="3200" dirty="0" smtClean="0"/>
              <a:t>Why do students plagiarize? </a:t>
            </a:r>
            <a:endParaRPr lang="en-US" sz="3200" dirty="0"/>
          </a:p>
        </p:txBody>
      </p:sp>
      <p:sp>
        <p:nvSpPr>
          <p:cNvPr id="13" name="Rectangle 12"/>
          <p:cNvSpPr/>
          <p:nvPr/>
        </p:nvSpPr>
        <p:spPr>
          <a:xfrm>
            <a:off x="1981200" y="6581001"/>
            <a:ext cx="7620000" cy="276999"/>
          </a:xfrm>
          <a:prstGeom prst="rect">
            <a:avLst/>
          </a:prstGeom>
        </p:spPr>
        <p:txBody>
          <a:bodyPr wrap="square">
            <a:spAutoFit/>
          </a:bodyPr>
          <a:lstStyle/>
          <a:p>
            <a:r>
              <a:rPr lang="en-US" sz="1200" b="1" i="1" dirty="0" smtClean="0"/>
              <a:t>Taken from Plagiarism PowerPoint at  boe</a:t>
            </a:r>
            <a:r>
              <a:rPr lang="en-US" sz="1200" i="1" dirty="0" smtClean="0"/>
              <a:t>.</a:t>
            </a:r>
            <a:r>
              <a:rPr lang="en-US" sz="1200" b="1" i="1" dirty="0" smtClean="0"/>
              <a:t>qacps</a:t>
            </a:r>
            <a:r>
              <a:rPr lang="en-US" sz="1200" i="1" dirty="0" smtClean="0"/>
              <a:t>.</a:t>
            </a:r>
            <a:r>
              <a:rPr lang="en-US" sz="1200" b="1" i="1" dirty="0" smtClean="0"/>
              <a:t>k12</a:t>
            </a:r>
            <a:r>
              <a:rPr lang="en-US" sz="1200" i="1" dirty="0" smtClean="0"/>
              <a:t>.</a:t>
            </a:r>
            <a:r>
              <a:rPr lang="en-US" sz="1200" b="1" i="1" dirty="0" smtClean="0"/>
              <a:t>md</a:t>
            </a:r>
            <a:r>
              <a:rPr lang="en-US" sz="1200" i="1" dirty="0" smtClean="0"/>
              <a:t>.</a:t>
            </a:r>
            <a:r>
              <a:rPr lang="en-US" sz="1200" b="1" i="1" dirty="0" smtClean="0"/>
              <a:t>us</a:t>
            </a:r>
            <a:r>
              <a:rPr lang="en-US" sz="1200" i="1" dirty="0" smtClean="0"/>
              <a:t>/</a:t>
            </a:r>
            <a:r>
              <a:rPr lang="en-US" sz="1200" i="1" dirty="0" err="1" smtClean="0"/>
              <a:t>qhs</a:t>
            </a:r>
            <a:r>
              <a:rPr lang="en-US" sz="1200" i="1" dirty="0" smtClean="0"/>
              <a:t>/</a:t>
            </a:r>
            <a:r>
              <a:rPr lang="en-US" sz="1200" b="1" i="1" dirty="0" smtClean="0"/>
              <a:t>teachers</a:t>
            </a:r>
            <a:r>
              <a:rPr lang="en-US" sz="1200" i="1" dirty="0" smtClean="0"/>
              <a:t>/</a:t>
            </a:r>
            <a:r>
              <a:rPr lang="en-US" sz="1200" b="1" i="1" dirty="0" smtClean="0"/>
              <a:t>Boones</a:t>
            </a:r>
            <a:r>
              <a:rPr lang="en-US" sz="1200" i="1" dirty="0" smtClean="0"/>
              <a:t>/</a:t>
            </a:r>
            <a:r>
              <a:rPr lang="en-US" sz="1200" b="1" i="1" dirty="0" smtClean="0"/>
              <a:t>plagiarism</a:t>
            </a:r>
            <a:r>
              <a:rPr lang="en-US" sz="1200" i="1" dirty="0" smtClean="0"/>
              <a:t>.</a:t>
            </a:r>
            <a:r>
              <a:rPr lang="en-US" sz="1200" b="1" i="1" dirty="0" smtClean="0"/>
              <a:t>ppt</a:t>
            </a:r>
            <a:endParaRPr lang="en-US" sz="12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0-#ppt_w/2"/>
                                          </p:val>
                                        </p:tav>
                                        <p:tav tm="100000">
                                          <p:val>
                                            <p:strVal val="#ppt_x"/>
                                          </p:val>
                                        </p:tav>
                                      </p:tavLst>
                                    </p:anim>
                                    <p:anim calcmode="lin" valueType="num">
                                      <p:cBhvr additive="base">
                                        <p:cTn id="8" dur="500" fill="hold"/>
                                        <p:tgtEl>
                                          <p:spTgt spid="358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5844"/>
                                        </p:tgtEl>
                                        <p:attrNameLst>
                                          <p:attrName>style.visibility</p:attrName>
                                        </p:attrNameLst>
                                      </p:cBhvr>
                                      <p:to>
                                        <p:strVal val="visible"/>
                                      </p:to>
                                    </p:set>
                                    <p:anim calcmode="lin" valueType="num">
                                      <p:cBhvr additive="base">
                                        <p:cTn id="13" dur="500" fill="hold"/>
                                        <p:tgtEl>
                                          <p:spTgt spid="35844"/>
                                        </p:tgtEl>
                                        <p:attrNameLst>
                                          <p:attrName>ppt_x</p:attrName>
                                        </p:attrNameLst>
                                      </p:cBhvr>
                                      <p:tavLst>
                                        <p:tav tm="0">
                                          <p:val>
                                            <p:strVal val="0-#ppt_w/2"/>
                                          </p:val>
                                        </p:tav>
                                        <p:tav tm="100000">
                                          <p:val>
                                            <p:strVal val="#ppt_x"/>
                                          </p:val>
                                        </p:tav>
                                      </p:tavLst>
                                    </p:anim>
                                    <p:anim calcmode="lin" valueType="num">
                                      <p:cBhvr additive="base">
                                        <p:cTn id="14"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5"/>
                                        </p:tgtEl>
                                        <p:attrNameLst>
                                          <p:attrName>style.visibility</p:attrName>
                                        </p:attrNameLst>
                                      </p:cBhvr>
                                      <p:to>
                                        <p:strVal val="visible"/>
                                      </p:to>
                                    </p:set>
                                    <p:anim calcmode="lin" valueType="num">
                                      <p:cBhvr additive="base">
                                        <p:cTn id="19" dur="500" fill="hold"/>
                                        <p:tgtEl>
                                          <p:spTgt spid="35845"/>
                                        </p:tgtEl>
                                        <p:attrNameLst>
                                          <p:attrName>ppt_x</p:attrName>
                                        </p:attrNameLst>
                                      </p:cBhvr>
                                      <p:tavLst>
                                        <p:tav tm="0">
                                          <p:val>
                                            <p:strVal val="1+#ppt_w/2"/>
                                          </p:val>
                                        </p:tav>
                                        <p:tav tm="100000">
                                          <p:val>
                                            <p:strVal val="#ppt_x"/>
                                          </p:val>
                                        </p:tav>
                                      </p:tavLst>
                                    </p:anim>
                                    <p:anim calcmode="lin" valueType="num">
                                      <p:cBhvr additive="base">
                                        <p:cTn id="20" dur="500" fill="hold"/>
                                        <p:tgtEl>
                                          <p:spTgt spid="3584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851"/>
                                        </p:tgtEl>
                                        <p:attrNameLst>
                                          <p:attrName>style.visibility</p:attrName>
                                        </p:attrNameLst>
                                      </p:cBhvr>
                                      <p:to>
                                        <p:strVal val="visible"/>
                                      </p:to>
                                    </p:set>
                                    <p:anim calcmode="lin" valueType="num">
                                      <p:cBhvr additive="base">
                                        <p:cTn id="25" dur="500" fill="hold"/>
                                        <p:tgtEl>
                                          <p:spTgt spid="35851"/>
                                        </p:tgtEl>
                                        <p:attrNameLst>
                                          <p:attrName>ppt_x</p:attrName>
                                        </p:attrNameLst>
                                      </p:cBhvr>
                                      <p:tavLst>
                                        <p:tav tm="0">
                                          <p:val>
                                            <p:strVal val="#ppt_x"/>
                                          </p:val>
                                        </p:tav>
                                        <p:tav tm="100000">
                                          <p:val>
                                            <p:strVal val="#ppt_x"/>
                                          </p:val>
                                        </p:tav>
                                      </p:tavLst>
                                    </p:anim>
                                    <p:anim calcmode="lin" valueType="num">
                                      <p:cBhvr additive="base">
                                        <p:cTn id="26" dur="500" fill="hold"/>
                                        <p:tgtEl>
                                          <p:spTgt spid="358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847"/>
                                        </p:tgtEl>
                                        <p:attrNameLst>
                                          <p:attrName>style.visibility</p:attrName>
                                        </p:attrNameLst>
                                      </p:cBhvr>
                                      <p:to>
                                        <p:strVal val="visible"/>
                                      </p:to>
                                    </p:set>
                                    <p:anim calcmode="lin" valueType="num">
                                      <p:cBhvr additive="base">
                                        <p:cTn id="31" dur="500" fill="hold"/>
                                        <p:tgtEl>
                                          <p:spTgt spid="35847"/>
                                        </p:tgtEl>
                                        <p:attrNameLst>
                                          <p:attrName>ppt_x</p:attrName>
                                        </p:attrNameLst>
                                      </p:cBhvr>
                                      <p:tavLst>
                                        <p:tav tm="0">
                                          <p:val>
                                            <p:strVal val="#ppt_x"/>
                                          </p:val>
                                        </p:tav>
                                        <p:tav tm="100000">
                                          <p:val>
                                            <p:strVal val="#ppt_x"/>
                                          </p:val>
                                        </p:tav>
                                      </p:tavLst>
                                    </p:anim>
                                    <p:anim calcmode="lin" valueType="num">
                                      <p:cBhvr additive="base">
                                        <p:cTn id="32" dur="500" fill="hold"/>
                                        <p:tgtEl>
                                          <p:spTgt spid="358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autoUpdateAnimBg="0"/>
      <p:bldP spid="35844" grpId="0" animBg="1" autoUpdateAnimBg="0"/>
      <p:bldP spid="35845" grpId="0" animBg="1" autoUpdateAnimBg="0"/>
      <p:bldP spid="35847" grpId="0" animBg="1" autoUpdateAnimBg="0"/>
      <p:bldP spid="35851"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5029200" cy="1470025"/>
          </a:xfrm>
        </p:spPr>
        <p:txBody>
          <a:bodyPr>
            <a:noAutofit/>
          </a:bodyPr>
          <a:lstStyle/>
          <a:p>
            <a:r>
              <a:rPr lang="en-US" sz="3600" dirty="0" smtClean="0">
                <a:solidFill>
                  <a:srgbClr val="FF0000"/>
                </a:solidFill>
              </a:rPr>
              <a:t>More Critical Reasons Why Students Plagiarize are :</a:t>
            </a:r>
            <a:endParaRPr lang="en-US" sz="3600" dirty="0">
              <a:solidFill>
                <a:srgbClr val="FF0000"/>
              </a:solidFill>
            </a:endParaRPr>
          </a:p>
        </p:txBody>
      </p:sp>
      <p:sp>
        <p:nvSpPr>
          <p:cNvPr id="3" name="Subtitle 2"/>
          <p:cNvSpPr>
            <a:spLocks noGrp="1"/>
          </p:cNvSpPr>
          <p:nvPr>
            <p:ph type="subTitle" idx="1"/>
          </p:nvPr>
        </p:nvSpPr>
        <p:spPr>
          <a:xfrm>
            <a:off x="533400" y="1905000"/>
            <a:ext cx="8001000" cy="4495800"/>
          </a:xfrm>
          <a:solidFill>
            <a:schemeClr val="accent3">
              <a:lumMod val="40000"/>
              <a:lumOff val="60000"/>
            </a:schemeClr>
          </a:solidFill>
          <a:ln>
            <a:solidFill>
              <a:schemeClr val="tx1"/>
            </a:solidFill>
          </a:ln>
        </p:spPr>
        <p:txBody>
          <a:bodyPr>
            <a:normAutofit lnSpcReduction="10000"/>
          </a:bodyPr>
          <a:lstStyle/>
          <a:p>
            <a:pPr marL="514350" indent="-514350" algn="l">
              <a:buFont typeface="Arial" pitchFamily="34" charset="0"/>
              <a:buAutoNum type="arabicPeriod"/>
            </a:pPr>
            <a:r>
              <a:rPr lang="en-US" b="1" dirty="0" smtClean="0">
                <a:solidFill>
                  <a:schemeClr val="tx1"/>
                </a:solidFill>
              </a:rPr>
              <a:t>Unaware</a:t>
            </a:r>
            <a:r>
              <a:rPr lang="en-US" dirty="0" smtClean="0">
                <a:solidFill>
                  <a:schemeClr val="tx1"/>
                </a:solidFill>
              </a:rPr>
              <a:t> of what constitute plagiarism</a:t>
            </a:r>
          </a:p>
          <a:p>
            <a:pPr marL="514350" indent="-514350" algn="l">
              <a:buAutoNum type="arabicPeriod"/>
            </a:pPr>
            <a:r>
              <a:rPr lang="en-US" dirty="0" smtClean="0">
                <a:solidFill>
                  <a:schemeClr val="tx1"/>
                </a:solidFill>
              </a:rPr>
              <a:t>Do not understand </a:t>
            </a:r>
            <a:r>
              <a:rPr lang="en-US" b="1" dirty="0" smtClean="0">
                <a:solidFill>
                  <a:schemeClr val="tx1"/>
                </a:solidFill>
              </a:rPr>
              <a:t>why sources are so important</a:t>
            </a:r>
            <a:r>
              <a:rPr lang="en-US" dirty="0" smtClean="0">
                <a:solidFill>
                  <a:schemeClr val="tx1"/>
                </a:solidFill>
              </a:rPr>
              <a:t> </a:t>
            </a:r>
          </a:p>
          <a:p>
            <a:pPr marL="514350" indent="-514350" algn="l">
              <a:buFont typeface="Arial" pitchFamily="34" charset="0"/>
              <a:buAutoNum type="arabicPeriod"/>
            </a:pPr>
            <a:r>
              <a:rPr lang="en-US" dirty="0" smtClean="0">
                <a:solidFill>
                  <a:schemeClr val="tx1"/>
                </a:solidFill>
              </a:rPr>
              <a:t>Do not know </a:t>
            </a:r>
            <a:r>
              <a:rPr lang="en-US" b="1" dirty="0" smtClean="0">
                <a:solidFill>
                  <a:schemeClr val="tx1"/>
                </a:solidFill>
              </a:rPr>
              <a:t>how to integrate/incorporate source materials </a:t>
            </a:r>
            <a:r>
              <a:rPr lang="en-US" dirty="0" smtClean="0">
                <a:solidFill>
                  <a:schemeClr val="tx1"/>
                </a:solidFill>
              </a:rPr>
              <a:t>into their own arguments or assignment</a:t>
            </a:r>
          </a:p>
          <a:p>
            <a:pPr marL="514350" indent="-514350" algn="l">
              <a:buFont typeface="Arial" pitchFamily="34" charset="0"/>
              <a:buAutoNum type="arabicPeriod"/>
            </a:pPr>
            <a:r>
              <a:rPr lang="en-US" dirty="0" smtClean="0">
                <a:solidFill>
                  <a:schemeClr val="tx1"/>
                </a:solidFill>
              </a:rPr>
              <a:t>Have </a:t>
            </a:r>
            <a:r>
              <a:rPr lang="en-US" b="1" dirty="0" smtClean="0">
                <a:solidFill>
                  <a:schemeClr val="tx1"/>
                </a:solidFill>
              </a:rPr>
              <a:t>poor time-management skills</a:t>
            </a:r>
            <a:r>
              <a:rPr lang="en-US" dirty="0" smtClean="0">
                <a:solidFill>
                  <a:schemeClr val="tx1"/>
                </a:solidFill>
              </a:rPr>
              <a:t>, running out of time. Hence, they have no choice but to plagiarise.</a:t>
            </a:r>
          </a:p>
          <a:p>
            <a:pPr marL="514350" indent="-514350" algn="l">
              <a:buFont typeface="Arial" pitchFamily="34" charset="0"/>
              <a:buAutoNum type="arabicPeriod"/>
            </a:pPr>
            <a:endParaRPr lang="en-US" b="1" dirty="0" smtClean="0">
              <a:solidFill>
                <a:schemeClr val="tx1"/>
              </a:solidFill>
            </a:endParaRPr>
          </a:p>
          <a:p>
            <a:pPr marL="514350" indent="-514350" algn="l">
              <a:buFont typeface="Arial" pitchFamily="34" charset="0"/>
              <a:buAutoNum type="arabicPeriod"/>
            </a:pPr>
            <a:endParaRPr lang="en-US" b="1" dirty="0" smtClean="0">
              <a:solidFill>
                <a:schemeClr val="tx1"/>
              </a:solidFill>
            </a:endParaRPr>
          </a:p>
          <a:p>
            <a:pPr marL="514350" indent="-514350" algn="l">
              <a:buFont typeface="Arial" pitchFamily="34" charset="0"/>
              <a:buAutoNum type="arabicPeriod"/>
            </a:pPr>
            <a:endParaRPr lang="en-US" b="1" dirty="0" smtClean="0">
              <a:solidFill>
                <a:schemeClr val="tx1"/>
              </a:solidFill>
            </a:endParaRPr>
          </a:p>
          <a:p>
            <a:pPr marL="514350" indent="-514350" algn="l">
              <a:buAutoNum type="arabicPeriod"/>
            </a:pPr>
            <a:endParaRPr lang="en-US" b="1" dirty="0" smtClean="0">
              <a:solidFill>
                <a:schemeClr val="tx1"/>
              </a:solidFill>
            </a:endParaRPr>
          </a:p>
          <a:p>
            <a:pPr marL="514350" indent="-514350" algn="l">
              <a:buAutoNum type="arabicPeriod"/>
            </a:pPr>
            <a:endParaRPr lang="en-US" b="1" dirty="0" smtClean="0">
              <a:solidFill>
                <a:schemeClr val="tx1"/>
              </a:solidFill>
            </a:endParaRPr>
          </a:p>
          <a:p>
            <a:pPr marL="514350" indent="-514350" algn="l">
              <a:buAutoNum type="arabicPeriod"/>
            </a:pPr>
            <a:endParaRPr lang="en-US" b="1" dirty="0">
              <a:solidFill>
                <a:schemeClr val="tx1"/>
              </a:solidFill>
            </a:endParaRPr>
          </a:p>
        </p:txBody>
      </p:sp>
      <p:pic>
        <p:nvPicPr>
          <p:cNvPr id="4" name="Picture 3" descr="images for plagiarism.jpg"/>
          <p:cNvPicPr>
            <a:picLocks noChangeAspect="1"/>
          </p:cNvPicPr>
          <p:nvPr/>
        </p:nvPicPr>
        <p:blipFill>
          <a:blip r:embed="rId2" cstate="print"/>
          <a:stretch>
            <a:fillRect/>
          </a:stretch>
        </p:blipFill>
        <p:spPr>
          <a:xfrm>
            <a:off x="5410200" y="228600"/>
            <a:ext cx="3057525" cy="1524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696200" cy="1219200"/>
          </a:xfrm>
        </p:spPr>
        <p:txBody>
          <a:bodyPr>
            <a:normAutofit/>
          </a:bodyPr>
          <a:lstStyle/>
          <a:p>
            <a:r>
              <a:rPr lang="en-US" sz="3600" dirty="0" smtClean="0"/>
              <a:t>Two Types of Plagiarism</a:t>
            </a:r>
            <a:endParaRPr lang="en-US" sz="3600" dirty="0"/>
          </a:p>
        </p:txBody>
      </p:sp>
      <p:sp>
        <p:nvSpPr>
          <p:cNvPr id="4" name="Content Placeholder 3"/>
          <p:cNvSpPr>
            <a:spLocks noGrp="1"/>
          </p:cNvSpPr>
          <p:nvPr>
            <p:ph sz="half" idx="1"/>
          </p:nvPr>
        </p:nvSpPr>
        <p:spPr>
          <a:solidFill>
            <a:schemeClr val="accent3">
              <a:lumMod val="40000"/>
              <a:lumOff val="60000"/>
            </a:schemeClr>
          </a:solidFill>
        </p:spPr>
        <p:txBody>
          <a:bodyPr>
            <a:normAutofit fontScale="92500" lnSpcReduction="10000"/>
          </a:bodyPr>
          <a:lstStyle/>
          <a:p>
            <a:r>
              <a:rPr lang="en-US" sz="2800" dirty="0" smtClean="0"/>
              <a:t>Intentional Plagiarism</a:t>
            </a:r>
          </a:p>
          <a:p>
            <a:pPr>
              <a:buNone/>
            </a:pPr>
            <a:r>
              <a:rPr lang="en-US" sz="2800" dirty="0" smtClean="0"/>
              <a:t>        </a:t>
            </a:r>
            <a:r>
              <a:rPr lang="en-US" sz="2000" dirty="0" smtClean="0"/>
              <a:t>*Copying a friend’s work</a:t>
            </a:r>
          </a:p>
          <a:p>
            <a:pPr>
              <a:buNone/>
            </a:pPr>
            <a:r>
              <a:rPr lang="en-US" sz="2000" dirty="0" smtClean="0"/>
              <a:t>           * Borrowing or buying </a:t>
            </a:r>
          </a:p>
          <a:p>
            <a:pPr>
              <a:buNone/>
            </a:pPr>
            <a:r>
              <a:rPr lang="en-US" sz="2000" dirty="0" smtClean="0"/>
              <a:t>                    assignments</a:t>
            </a:r>
          </a:p>
          <a:p>
            <a:pPr>
              <a:buNone/>
            </a:pPr>
            <a:r>
              <a:rPr lang="en-US" sz="2800" dirty="0" smtClean="0"/>
              <a:t>        </a:t>
            </a:r>
            <a:r>
              <a:rPr lang="en-US" sz="2000" dirty="0" smtClean="0"/>
              <a:t>* Cut and paste from </a:t>
            </a:r>
          </a:p>
          <a:p>
            <a:pPr>
              <a:buNone/>
            </a:pPr>
            <a:r>
              <a:rPr lang="en-US" sz="2000" dirty="0" smtClean="0"/>
              <a:t>                    electronic resources </a:t>
            </a:r>
          </a:p>
          <a:p>
            <a:pPr>
              <a:buNone/>
            </a:pPr>
            <a:r>
              <a:rPr lang="en-US" sz="2000" dirty="0" smtClean="0"/>
              <a:t>           * Downloading essays from </a:t>
            </a:r>
          </a:p>
          <a:p>
            <a:pPr>
              <a:buNone/>
            </a:pPr>
            <a:r>
              <a:rPr lang="en-US" sz="2000" dirty="0" smtClean="0"/>
              <a:t>                    the Internet and </a:t>
            </a:r>
          </a:p>
          <a:p>
            <a:pPr>
              <a:buNone/>
            </a:pPr>
            <a:r>
              <a:rPr lang="en-US" sz="2000" dirty="0" smtClean="0"/>
              <a:t>                    presenting as your own </a:t>
            </a:r>
          </a:p>
          <a:p>
            <a:pPr>
              <a:buNone/>
            </a:pPr>
            <a:r>
              <a:rPr lang="en-US" sz="2000" dirty="0" smtClean="0"/>
              <a:t>                    work</a:t>
            </a:r>
          </a:p>
          <a:p>
            <a:pPr>
              <a:buNone/>
            </a:pPr>
            <a:r>
              <a:rPr lang="en-US" sz="2000" dirty="0" smtClean="0"/>
              <a:t>           </a:t>
            </a:r>
            <a:endParaRPr lang="en-US" sz="2000" dirty="0"/>
          </a:p>
        </p:txBody>
      </p:sp>
      <p:sp>
        <p:nvSpPr>
          <p:cNvPr id="5" name="Text Placeholder 4"/>
          <p:cNvSpPr>
            <a:spLocks noGrp="1"/>
          </p:cNvSpPr>
          <p:nvPr>
            <p:ph type="body" sz="half" idx="2"/>
          </p:nvPr>
        </p:nvSpPr>
        <p:spPr>
          <a:xfrm>
            <a:off x="4686300" y="1905000"/>
            <a:ext cx="4076700" cy="4038600"/>
          </a:xfrm>
          <a:solidFill>
            <a:schemeClr val="accent3">
              <a:lumMod val="40000"/>
              <a:lumOff val="60000"/>
            </a:schemeClr>
          </a:solidFill>
        </p:spPr>
        <p:txBody>
          <a:bodyPr>
            <a:normAutofit fontScale="85000" lnSpcReduction="10000"/>
          </a:bodyPr>
          <a:lstStyle/>
          <a:p>
            <a:r>
              <a:rPr lang="en-US" sz="2800" dirty="0" smtClean="0"/>
              <a:t>Unintentional Plagiarism</a:t>
            </a:r>
          </a:p>
          <a:p>
            <a:pPr>
              <a:buNone/>
            </a:pPr>
            <a:r>
              <a:rPr lang="en-US" sz="2800" dirty="0" smtClean="0"/>
              <a:t>          </a:t>
            </a:r>
            <a:r>
              <a:rPr lang="en-US" sz="2000" dirty="0" smtClean="0"/>
              <a:t>* Not knowing how to </a:t>
            </a:r>
          </a:p>
          <a:p>
            <a:pPr>
              <a:buNone/>
            </a:pPr>
            <a:r>
              <a:rPr lang="en-US" sz="2000" dirty="0" smtClean="0"/>
              <a:t>                     acknowledge or </a:t>
            </a:r>
          </a:p>
          <a:p>
            <a:pPr>
              <a:buNone/>
            </a:pPr>
            <a:r>
              <a:rPr lang="en-US" sz="2000" dirty="0" smtClean="0"/>
              <a:t>                     incorporate sources of </a:t>
            </a:r>
          </a:p>
          <a:p>
            <a:pPr>
              <a:buNone/>
            </a:pPr>
            <a:r>
              <a:rPr lang="en-US" sz="2000" dirty="0" smtClean="0"/>
              <a:t>                     information through </a:t>
            </a:r>
          </a:p>
          <a:p>
            <a:pPr>
              <a:buNone/>
            </a:pPr>
            <a:r>
              <a:rPr lang="en-US" sz="2000" dirty="0" smtClean="0"/>
              <a:t>                     proper paraphrasing, </a:t>
            </a:r>
          </a:p>
          <a:p>
            <a:pPr>
              <a:buNone/>
            </a:pPr>
            <a:r>
              <a:rPr lang="en-US" sz="2000" dirty="0" smtClean="0"/>
              <a:t>                     </a:t>
            </a:r>
            <a:r>
              <a:rPr lang="en-US" sz="2000" dirty="0" err="1" smtClean="0"/>
              <a:t>summarising</a:t>
            </a:r>
            <a:r>
              <a:rPr lang="en-US" sz="2000" dirty="0" smtClean="0"/>
              <a:t> and </a:t>
            </a:r>
          </a:p>
          <a:p>
            <a:pPr>
              <a:buNone/>
            </a:pPr>
            <a:r>
              <a:rPr lang="en-US" sz="2000" dirty="0" smtClean="0"/>
              <a:t>                     quotation</a:t>
            </a:r>
          </a:p>
          <a:p>
            <a:pPr>
              <a:buNone/>
            </a:pPr>
            <a:r>
              <a:rPr lang="en-US" sz="2000" dirty="0" smtClean="0"/>
              <a:t>              *Careless copying, cutting </a:t>
            </a:r>
          </a:p>
          <a:p>
            <a:pPr>
              <a:buNone/>
            </a:pPr>
            <a:r>
              <a:rPr lang="en-US" sz="2000" dirty="0" smtClean="0"/>
              <a:t>                     and pasting from </a:t>
            </a:r>
          </a:p>
          <a:p>
            <a:pPr>
              <a:buNone/>
            </a:pPr>
            <a:r>
              <a:rPr lang="en-US" sz="2000" dirty="0" smtClean="0"/>
              <a:t>                     electronic databases</a:t>
            </a:r>
          </a:p>
          <a:p>
            <a:pPr>
              <a:buNone/>
            </a:pPr>
            <a:r>
              <a:rPr lang="en-US" sz="2000" dirty="0" smtClean="0"/>
              <a:t>               *Quoting excessively</a:t>
            </a:r>
          </a:p>
          <a:p>
            <a:pPr>
              <a:buNone/>
            </a:pPr>
            <a:r>
              <a:rPr lang="en-US" sz="2000" dirty="0" smtClean="0"/>
              <a:t>               * Failure to use your own “voice”</a:t>
            </a:r>
          </a:p>
          <a:p>
            <a:pPr>
              <a:buNone/>
            </a:pPr>
            <a:endParaRPr lang="en-US" sz="2800" dirty="0"/>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1752600"/>
          </a:xfrm>
        </p:spPr>
        <p:txBody>
          <a:bodyPr>
            <a:normAutofit/>
          </a:bodyPr>
          <a:lstStyle/>
          <a:p>
            <a:r>
              <a:rPr lang="en-US" sz="3200" dirty="0" smtClean="0">
                <a:latin typeface="+mn-lt"/>
              </a:rPr>
              <a:t>Be Aware of What Constitutes Plagiarism and </a:t>
            </a:r>
            <a:br>
              <a:rPr lang="en-US" sz="3200" dirty="0" smtClean="0">
                <a:latin typeface="+mn-lt"/>
              </a:rPr>
            </a:br>
            <a:r>
              <a:rPr lang="en-US" sz="3200" dirty="0" smtClean="0">
                <a:latin typeface="+mn-lt"/>
              </a:rPr>
              <a:t>Take Precaution</a:t>
            </a:r>
            <a:endParaRPr lang="en-US" sz="3200" dirty="0">
              <a:latin typeface="+mn-lt"/>
            </a:endParaRPr>
          </a:p>
        </p:txBody>
      </p:sp>
      <p:sp>
        <p:nvSpPr>
          <p:cNvPr id="3" name="Subtitle 2"/>
          <p:cNvSpPr>
            <a:spLocks noGrp="1"/>
          </p:cNvSpPr>
          <p:nvPr>
            <p:ph type="subTitle" idx="1"/>
          </p:nvPr>
        </p:nvSpPr>
        <p:spPr>
          <a:xfrm>
            <a:off x="685800" y="2514600"/>
            <a:ext cx="7848600" cy="3962400"/>
          </a:xfrm>
          <a:solidFill>
            <a:schemeClr val="accent3">
              <a:lumMod val="40000"/>
              <a:lumOff val="60000"/>
            </a:schemeClr>
          </a:solidFill>
          <a:ln>
            <a:solidFill>
              <a:schemeClr val="tx1"/>
            </a:solidFill>
          </a:ln>
        </p:spPr>
        <p:txBody>
          <a:bodyPr>
            <a:noAutofit/>
          </a:bodyPr>
          <a:lstStyle/>
          <a:p>
            <a:pPr algn="l">
              <a:lnSpc>
                <a:spcPct val="90000"/>
              </a:lnSpc>
            </a:pPr>
            <a:r>
              <a:rPr lang="en-US" sz="3600" dirty="0" smtClean="0">
                <a:solidFill>
                  <a:schemeClr val="tx1"/>
                </a:solidFill>
                <a:latin typeface="Calibri (Body)"/>
              </a:rPr>
              <a:t>Both intentional or unintentional plagiarism are not acceptable and  are academic offences</a:t>
            </a:r>
          </a:p>
          <a:p>
            <a:pPr algn="l">
              <a:lnSpc>
                <a:spcPct val="90000"/>
              </a:lnSpc>
            </a:pPr>
            <a:endParaRPr lang="en-US" sz="3600" dirty="0" smtClean="0">
              <a:solidFill>
                <a:schemeClr val="tx1"/>
              </a:solidFill>
              <a:latin typeface="Calibri (Body)"/>
            </a:endParaRPr>
          </a:p>
          <a:p>
            <a:pPr algn="l">
              <a:lnSpc>
                <a:spcPct val="90000"/>
              </a:lnSpc>
            </a:pPr>
            <a:r>
              <a:rPr lang="en-US" sz="3600" dirty="0" smtClean="0">
                <a:solidFill>
                  <a:schemeClr val="tx1"/>
                </a:solidFill>
                <a:latin typeface="Calibri (Body)"/>
              </a:rPr>
              <a:t>It is </a:t>
            </a:r>
            <a:r>
              <a:rPr lang="en-US" sz="3600" b="1" dirty="0" smtClean="0">
                <a:solidFill>
                  <a:schemeClr val="tx1"/>
                </a:solidFill>
                <a:latin typeface="Calibri (Body)"/>
              </a:rPr>
              <a:t>IMPORTANT</a:t>
            </a:r>
            <a:r>
              <a:rPr lang="en-US" sz="3600" dirty="0" smtClean="0">
                <a:solidFill>
                  <a:schemeClr val="tx1"/>
                </a:solidFill>
                <a:latin typeface="Calibri (Body)"/>
              </a:rPr>
              <a:t> that you acknowledge or give credit where it is due</a:t>
            </a:r>
            <a:endParaRPr lang="en-US" sz="3600" dirty="0">
              <a:solidFill>
                <a:schemeClr val="tx1"/>
              </a:solidFill>
              <a:latin typeface="Calibri (Body)"/>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1981200"/>
          </a:xfrm>
        </p:spPr>
        <p:txBody>
          <a:bodyPr>
            <a:normAutofit/>
          </a:bodyPr>
          <a:lstStyle/>
          <a:p>
            <a:r>
              <a:rPr lang="en-US" sz="3200" dirty="0" smtClean="0"/>
              <a:t>Be Aware of What Constitutes Plagiarism and </a:t>
            </a:r>
            <a:br>
              <a:rPr lang="en-US" sz="3200" dirty="0" smtClean="0"/>
            </a:br>
            <a:r>
              <a:rPr lang="en-US" sz="3200" dirty="0" smtClean="0"/>
              <a:t>Take Precaution</a:t>
            </a:r>
            <a:endParaRPr lang="en-US" sz="3200" dirty="0"/>
          </a:p>
        </p:txBody>
      </p:sp>
      <p:sp>
        <p:nvSpPr>
          <p:cNvPr id="3" name="Subtitle 2"/>
          <p:cNvSpPr>
            <a:spLocks noGrp="1"/>
          </p:cNvSpPr>
          <p:nvPr>
            <p:ph type="subTitle" idx="1"/>
          </p:nvPr>
        </p:nvSpPr>
        <p:spPr>
          <a:xfrm>
            <a:off x="685800" y="2514600"/>
            <a:ext cx="7848600" cy="3962400"/>
          </a:xfrm>
          <a:solidFill>
            <a:schemeClr val="accent3">
              <a:lumMod val="40000"/>
              <a:lumOff val="60000"/>
            </a:schemeClr>
          </a:solidFill>
          <a:ln>
            <a:solidFill>
              <a:schemeClr val="tx1"/>
            </a:solidFill>
          </a:ln>
        </p:spPr>
        <p:txBody>
          <a:bodyPr>
            <a:noAutofit/>
          </a:bodyPr>
          <a:lstStyle/>
          <a:p>
            <a:pPr algn="l">
              <a:lnSpc>
                <a:spcPct val="90000"/>
              </a:lnSpc>
              <a:buFont typeface="Arial" pitchFamily="34" charset="0"/>
              <a:buChar char="•"/>
            </a:pPr>
            <a:r>
              <a:rPr lang="en-US" sz="3600" dirty="0" smtClean="0">
                <a:solidFill>
                  <a:schemeClr val="tx1"/>
                </a:solidFill>
                <a:latin typeface="Calibri (Body)"/>
              </a:rPr>
              <a:t> </a:t>
            </a:r>
            <a:r>
              <a:rPr lang="en-US" sz="2800" dirty="0" smtClean="0">
                <a:solidFill>
                  <a:schemeClr val="tx1"/>
                </a:solidFill>
                <a:latin typeface="Calibri (Body)"/>
              </a:rPr>
              <a:t>It does not matter whether the person whose work you have cited is alive or dead. You still have to cite if it is not your own idea</a:t>
            </a:r>
          </a:p>
          <a:p>
            <a:pPr algn="l">
              <a:lnSpc>
                <a:spcPct val="90000"/>
              </a:lnSpc>
            </a:pPr>
            <a:endParaRPr lang="en-US" sz="2800" dirty="0" smtClean="0">
              <a:solidFill>
                <a:schemeClr val="tx1"/>
              </a:solidFill>
              <a:latin typeface="Calibri (Body)"/>
            </a:endParaRPr>
          </a:p>
          <a:p>
            <a:pPr algn="l">
              <a:lnSpc>
                <a:spcPct val="90000"/>
              </a:lnSpc>
              <a:buFont typeface="Arial" pitchFamily="34" charset="0"/>
              <a:buChar char="•"/>
            </a:pPr>
            <a:r>
              <a:rPr lang="en-US" sz="2800" dirty="0" smtClean="0">
                <a:solidFill>
                  <a:schemeClr val="tx1"/>
                </a:solidFill>
                <a:latin typeface="Calibri (Body)"/>
              </a:rPr>
              <a:t> If you paraphrase or translate some sections of a piece of work, you must give a citation</a:t>
            </a:r>
          </a:p>
          <a:p>
            <a:pPr algn="l">
              <a:lnSpc>
                <a:spcPct val="90000"/>
              </a:lnSpc>
            </a:pPr>
            <a:endParaRPr lang="en-US" sz="2800" dirty="0" smtClean="0">
              <a:solidFill>
                <a:schemeClr val="tx1"/>
              </a:solidFill>
              <a:latin typeface="Calibri (Body)"/>
            </a:endParaRPr>
          </a:p>
          <a:p>
            <a:pPr algn="l">
              <a:lnSpc>
                <a:spcPct val="90000"/>
              </a:lnSpc>
              <a:buFont typeface="Arial" pitchFamily="34" charset="0"/>
              <a:buChar char="•"/>
            </a:pPr>
            <a:r>
              <a:rPr lang="en-US" sz="2800" dirty="0" smtClean="0">
                <a:solidFill>
                  <a:schemeClr val="tx1"/>
                </a:solidFill>
                <a:latin typeface="Calibri (Body)"/>
              </a:rPr>
              <a:t>If you take an image from the Internet or any source, you must cite the source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685800"/>
          </a:xfrm>
        </p:spPr>
        <p:txBody>
          <a:bodyPr>
            <a:noAutofit/>
          </a:bodyPr>
          <a:lstStyle/>
          <a:p>
            <a:r>
              <a:rPr lang="en-US" sz="3200" dirty="0" smtClean="0"/>
              <a:t>Real Life Consequences</a:t>
            </a:r>
            <a:endParaRPr lang="en-US" sz="3200" dirty="0"/>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47647" y="1600200"/>
            <a:ext cx="7448705" cy="4525963"/>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53432"/>
            <a:ext cx="9144000" cy="555113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53432"/>
            <a:ext cx="9144000" cy="555113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334248"/>
            <a:ext cx="9144000" cy="555113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334248"/>
            <a:ext cx="9144000" cy="555113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268760"/>
            <a:ext cx="9144000" cy="5551136"/>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118224"/>
            <a:ext cx="9144000" cy="5551136"/>
          </a:xfrm>
          <a:prstGeom prst="rect">
            <a:avLst/>
          </a:prstGeom>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29" y="1588151"/>
            <a:ext cx="9144000" cy="5264489"/>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750" y="1493872"/>
            <a:ext cx="9144000" cy="4943092"/>
          </a:xfrm>
          <a:prstGeom prst="rect">
            <a:avLst/>
          </a:prstGeom>
        </p:spPr>
      </p:pic>
      <p:pic>
        <p:nvPicPr>
          <p:cNvPr id="14" name="Pictur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196752"/>
            <a:ext cx="9144000" cy="55560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down)">
                                      <p:cBhvr>
                                        <p:cTn id="58" dur="580">
                                          <p:stCondLst>
                                            <p:cond delay="0"/>
                                          </p:stCondLst>
                                        </p:cTn>
                                        <p:tgtEl>
                                          <p:spTgt spid="14"/>
                                        </p:tgtEl>
                                      </p:cBhvr>
                                    </p:animEffect>
                                    <p:anim calcmode="lin" valueType="num">
                                      <p:cBhvr>
                                        <p:cTn id="5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4" dur="26">
                                          <p:stCondLst>
                                            <p:cond delay="650"/>
                                          </p:stCondLst>
                                        </p:cTn>
                                        <p:tgtEl>
                                          <p:spTgt spid="14"/>
                                        </p:tgtEl>
                                      </p:cBhvr>
                                      <p:to x="100000" y="60000"/>
                                    </p:animScale>
                                    <p:animScale>
                                      <p:cBhvr>
                                        <p:cTn id="65" dur="166" decel="50000">
                                          <p:stCondLst>
                                            <p:cond delay="676"/>
                                          </p:stCondLst>
                                        </p:cTn>
                                        <p:tgtEl>
                                          <p:spTgt spid="14"/>
                                        </p:tgtEl>
                                      </p:cBhvr>
                                      <p:to x="100000" y="100000"/>
                                    </p:animScale>
                                    <p:animScale>
                                      <p:cBhvr>
                                        <p:cTn id="66" dur="26">
                                          <p:stCondLst>
                                            <p:cond delay="1312"/>
                                          </p:stCondLst>
                                        </p:cTn>
                                        <p:tgtEl>
                                          <p:spTgt spid="14"/>
                                        </p:tgtEl>
                                      </p:cBhvr>
                                      <p:to x="100000" y="80000"/>
                                    </p:animScale>
                                    <p:animScale>
                                      <p:cBhvr>
                                        <p:cTn id="67" dur="166" decel="50000">
                                          <p:stCondLst>
                                            <p:cond delay="1338"/>
                                          </p:stCondLst>
                                        </p:cTn>
                                        <p:tgtEl>
                                          <p:spTgt spid="14"/>
                                        </p:tgtEl>
                                      </p:cBhvr>
                                      <p:to x="100000" y="100000"/>
                                    </p:animScale>
                                    <p:animScale>
                                      <p:cBhvr>
                                        <p:cTn id="68" dur="26">
                                          <p:stCondLst>
                                            <p:cond delay="1642"/>
                                          </p:stCondLst>
                                        </p:cTn>
                                        <p:tgtEl>
                                          <p:spTgt spid="14"/>
                                        </p:tgtEl>
                                      </p:cBhvr>
                                      <p:to x="100000" y="90000"/>
                                    </p:animScale>
                                    <p:animScale>
                                      <p:cBhvr>
                                        <p:cTn id="69" dur="166" decel="50000">
                                          <p:stCondLst>
                                            <p:cond delay="1668"/>
                                          </p:stCondLst>
                                        </p:cTn>
                                        <p:tgtEl>
                                          <p:spTgt spid="14"/>
                                        </p:tgtEl>
                                      </p:cBhvr>
                                      <p:to x="100000" y="100000"/>
                                    </p:animScale>
                                    <p:animScale>
                                      <p:cBhvr>
                                        <p:cTn id="70" dur="26">
                                          <p:stCondLst>
                                            <p:cond delay="1808"/>
                                          </p:stCondLst>
                                        </p:cTn>
                                        <p:tgtEl>
                                          <p:spTgt spid="14"/>
                                        </p:tgtEl>
                                      </p:cBhvr>
                                      <p:to x="100000" y="95000"/>
                                    </p:animScale>
                                    <p:animScale>
                                      <p:cBhvr>
                                        <p:cTn id="7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
            <a:ext cx="8610600" cy="1167408"/>
          </a:xfrm>
        </p:spPr>
        <p:txBody>
          <a:bodyPr>
            <a:normAutofit/>
          </a:bodyPr>
          <a:lstStyle/>
          <a:p>
            <a:r>
              <a:rPr lang="en-US" sz="3600" dirty="0" smtClean="0"/>
              <a:t>NSU Policy: Penalty on Plagiarism </a:t>
            </a:r>
            <a:endParaRPr lang="en-US" sz="6000" dirty="0"/>
          </a:p>
        </p:txBody>
      </p:sp>
      <p:sp>
        <p:nvSpPr>
          <p:cNvPr id="3" name="Subtitle 2"/>
          <p:cNvSpPr>
            <a:spLocks noGrp="1"/>
          </p:cNvSpPr>
          <p:nvPr>
            <p:ph type="subTitle" idx="1"/>
          </p:nvPr>
        </p:nvSpPr>
        <p:spPr>
          <a:xfrm>
            <a:off x="395536" y="1988840"/>
            <a:ext cx="8280920" cy="4608512"/>
          </a:xfrm>
          <a:solidFill>
            <a:schemeClr val="bg2"/>
          </a:solidFill>
          <a:ln>
            <a:solidFill>
              <a:schemeClr val="tx1"/>
            </a:solidFill>
          </a:ln>
        </p:spPr>
        <p:txBody>
          <a:bodyPr>
            <a:normAutofit fontScale="85000" lnSpcReduction="10000"/>
          </a:bodyPr>
          <a:lstStyle/>
          <a:p>
            <a:pPr algn="l"/>
            <a:endParaRPr lang="en-US" sz="1600" b="1" dirty="0" smtClean="0">
              <a:solidFill>
                <a:schemeClr val="tx1"/>
              </a:solidFill>
            </a:endParaRPr>
          </a:p>
          <a:p>
            <a:r>
              <a:rPr lang="en-US" dirty="0">
                <a:solidFill>
                  <a:srgbClr val="FF0000"/>
                </a:solidFill>
              </a:rPr>
              <a:t>Any means of unauthorized assistance in preparing materials which a student submits as original work is deemed to be cheating and constitutes grounds for disciplinary action. Instructors are expected to use reasonably practical means of preventing and detecting cheating. Any student judged to have engaged in cheating might receive a reduced grade for the work in question, a failing grade in the course, or such other lesser penalty, as the instructor deems appropriate. Serious instances may be referred to the Disciplinary Committee in the Office of the Vice Chancellor.</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ChangeArrowheads="1"/>
          </p:cNvSpPr>
          <p:nvPr/>
        </p:nvSpPr>
        <p:spPr bwMode="auto">
          <a:xfrm>
            <a:off x="1676400" y="1447800"/>
            <a:ext cx="2667000" cy="2286000"/>
          </a:xfrm>
          <a:prstGeom prst="wedgeEllipseCallout">
            <a:avLst>
              <a:gd name="adj1" fmla="val 63097"/>
              <a:gd name="adj2" fmla="val 63264"/>
            </a:avLst>
          </a:prstGeom>
          <a:solidFill>
            <a:schemeClr val="accent1"/>
          </a:solidFill>
          <a:ln w="9525">
            <a:solidFill>
              <a:schemeClr val="tx1"/>
            </a:solidFill>
            <a:miter lim="800000"/>
            <a:headEnd/>
            <a:tailEnd/>
          </a:ln>
          <a:effectLst/>
        </p:spPr>
        <p:txBody>
          <a:bodyPr wrap="none" anchor="ctr"/>
          <a:lstStyle/>
          <a:p>
            <a:pPr algn="ctr"/>
            <a:r>
              <a:rPr lang="en-US" sz="2800"/>
              <a:t>Do I have </a:t>
            </a:r>
          </a:p>
          <a:p>
            <a:pPr algn="ctr"/>
            <a:r>
              <a:rPr lang="en-US" sz="2800"/>
              <a:t>to cite </a:t>
            </a:r>
          </a:p>
          <a:p>
            <a:pPr algn="ctr"/>
            <a:r>
              <a:rPr lang="en-US" sz="2800"/>
              <a:t>everything?</a:t>
            </a:r>
            <a:endParaRPr lang="en-US">
              <a:latin typeface="Papyrus" pitchFamily="66" charset="0"/>
            </a:endParaRPr>
          </a:p>
        </p:txBody>
      </p:sp>
      <p:pic>
        <p:nvPicPr>
          <p:cNvPr id="40963" name="Picture 3"/>
          <p:cNvPicPr>
            <a:picLocks noChangeAspect="1" noChangeArrowheads="1"/>
          </p:cNvPicPr>
          <p:nvPr/>
        </p:nvPicPr>
        <p:blipFill>
          <a:blip r:embed="rId2" cstate="print"/>
          <a:srcRect/>
          <a:stretch>
            <a:fillRect/>
          </a:stretch>
        </p:blipFill>
        <p:spPr bwMode="auto">
          <a:xfrm>
            <a:off x="4572000" y="3519488"/>
            <a:ext cx="2438400" cy="2327275"/>
          </a:xfrm>
          <a:prstGeom prst="rect">
            <a:avLst/>
          </a:prstGeom>
          <a:noFill/>
        </p:spPr>
      </p:pic>
      <p:sp>
        <p:nvSpPr>
          <p:cNvPr id="4" name="Rectangle 3"/>
          <p:cNvSpPr/>
          <p:nvPr/>
        </p:nvSpPr>
        <p:spPr>
          <a:xfrm>
            <a:off x="1524000" y="6248399"/>
            <a:ext cx="7162800" cy="276999"/>
          </a:xfrm>
          <a:prstGeom prst="rect">
            <a:avLst/>
          </a:prstGeom>
        </p:spPr>
        <p:txBody>
          <a:bodyPr wrap="square">
            <a:spAutoFit/>
          </a:bodyPr>
          <a:lstStyle/>
          <a:p>
            <a:r>
              <a:rPr lang="en-US" sz="1200" b="1" i="1" dirty="0" smtClean="0"/>
              <a:t>Taken from Plagiarism PowerPoint at  boe</a:t>
            </a:r>
            <a:r>
              <a:rPr lang="en-US" sz="1200" i="1" dirty="0" smtClean="0"/>
              <a:t>.</a:t>
            </a:r>
            <a:r>
              <a:rPr lang="en-US" sz="1200" b="1" i="1" dirty="0" smtClean="0"/>
              <a:t>qacps</a:t>
            </a:r>
            <a:r>
              <a:rPr lang="en-US" sz="1200" i="1" dirty="0" smtClean="0"/>
              <a:t>.</a:t>
            </a:r>
            <a:r>
              <a:rPr lang="en-US" sz="1200" b="1" i="1" dirty="0" smtClean="0"/>
              <a:t>k12</a:t>
            </a:r>
            <a:r>
              <a:rPr lang="en-US" sz="1200" i="1" dirty="0" smtClean="0"/>
              <a:t>.</a:t>
            </a:r>
            <a:r>
              <a:rPr lang="en-US" sz="1200" b="1" i="1" dirty="0" smtClean="0"/>
              <a:t>md</a:t>
            </a:r>
            <a:r>
              <a:rPr lang="en-US" sz="1200" i="1" dirty="0" smtClean="0"/>
              <a:t>.</a:t>
            </a:r>
            <a:r>
              <a:rPr lang="en-US" sz="1200" b="1" i="1" dirty="0" smtClean="0"/>
              <a:t>us</a:t>
            </a:r>
            <a:r>
              <a:rPr lang="en-US" sz="1200" i="1" dirty="0" smtClean="0"/>
              <a:t>/</a:t>
            </a:r>
            <a:r>
              <a:rPr lang="en-US" sz="1200" i="1" dirty="0" err="1" smtClean="0"/>
              <a:t>qhs</a:t>
            </a:r>
            <a:r>
              <a:rPr lang="en-US" sz="1200" i="1" dirty="0" smtClean="0"/>
              <a:t>/</a:t>
            </a:r>
            <a:r>
              <a:rPr lang="en-US" sz="1200" b="1" i="1" dirty="0" smtClean="0"/>
              <a:t>teachers</a:t>
            </a:r>
            <a:r>
              <a:rPr lang="en-US" sz="1200" i="1" dirty="0" smtClean="0"/>
              <a:t>/</a:t>
            </a:r>
            <a:r>
              <a:rPr lang="en-US" sz="1200" b="1" i="1" dirty="0" smtClean="0"/>
              <a:t>Boones</a:t>
            </a:r>
            <a:r>
              <a:rPr lang="en-US" sz="1200" i="1" dirty="0" smtClean="0"/>
              <a:t>/</a:t>
            </a:r>
            <a:r>
              <a:rPr lang="en-US" sz="1200" b="1" i="1" dirty="0" smtClean="0"/>
              <a:t>plagiarism</a:t>
            </a:r>
            <a:r>
              <a:rPr lang="en-US" sz="1200" i="1" dirty="0" smtClean="0"/>
              <a:t>.</a:t>
            </a:r>
            <a:r>
              <a:rPr lang="en-US" sz="1200" b="1" i="1" dirty="0" smtClean="0"/>
              <a:t>ppt</a:t>
            </a:r>
            <a:r>
              <a:rPr lang="en-US" sz="1200" dirty="0" smtClean="0"/>
              <a:t>‎ </a:t>
            </a:r>
            <a:endParaRPr lang="en-US" sz="12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09600" y="0"/>
            <a:ext cx="8001000" cy="990600"/>
          </a:xfrm>
        </p:spPr>
        <p:txBody>
          <a:bodyPr/>
          <a:lstStyle/>
          <a:p>
            <a:r>
              <a:rPr lang="en-US" sz="2900" dirty="0"/>
              <a:t>Nope! </a:t>
            </a:r>
            <a:endParaRPr lang="en-US" dirty="0"/>
          </a:p>
        </p:txBody>
      </p:sp>
      <p:sp>
        <p:nvSpPr>
          <p:cNvPr id="41987" name="Rectangle 3"/>
          <p:cNvSpPr>
            <a:spLocks noGrp="1" noChangeArrowheads="1"/>
          </p:cNvSpPr>
          <p:nvPr>
            <p:ph type="body" idx="1"/>
          </p:nvPr>
        </p:nvSpPr>
        <p:spPr>
          <a:xfrm>
            <a:off x="1066800" y="1066800"/>
            <a:ext cx="7315200" cy="4191000"/>
          </a:xfrm>
        </p:spPr>
        <p:txBody>
          <a:bodyPr/>
          <a:lstStyle/>
          <a:p>
            <a:r>
              <a:rPr lang="en-US" dirty="0">
                <a:latin typeface="Lucida Bright" panose="02040602050505020304" pitchFamily="18" charset="0"/>
              </a:rPr>
              <a:t>Facts that are widely known, or</a:t>
            </a:r>
          </a:p>
          <a:p>
            <a:r>
              <a:rPr lang="en-US" dirty="0">
                <a:latin typeface="Lucida Bright" panose="02040602050505020304" pitchFamily="18" charset="0"/>
              </a:rPr>
              <a:t>Information or judgments considered </a:t>
            </a:r>
            <a:r>
              <a:rPr lang="en-US" dirty="0" smtClean="0">
                <a:latin typeface="Lucida Bright" panose="02040602050505020304" pitchFamily="18" charset="0"/>
              </a:rPr>
              <a:t>“common </a:t>
            </a:r>
            <a:r>
              <a:rPr lang="en-US" dirty="0">
                <a:latin typeface="Lucida Bright" panose="02040602050505020304" pitchFamily="18" charset="0"/>
              </a:rPr>
              <a:t>knowledge” </a:t>
            </a:r>
          </a:p>
          <a:p>
            <a:pPr>
              <a:buFontTx/>
              <a:buNone/>
            </a:pPr>
            <a:r>
              <a:rPr lang="en-US" dirty="0">
                <a:solidFill>
                  <a:srgbClr val="FF0000"/>
                </a:solidFill>
              </a:rPr>
              <a:t>Do </a:t>
            </a:r>
            <a:r>
              <a:rPr lang="en-US" b="1" dirty="0">
                <a:solidFill>
                  <a:srgbClr val="FF0000"/>
                </a:solidFill>
              </a:rPr>
              <a:t>NOT</a:t>
            </a:r>
            <a:r>
              <a:rPr lang="en-US" dirty="0">
                <a:solidFill>
                  <a:srgbClr val="FF0000"/>
                </a:solidFill>
              </a:rPr>
              <a:t> have to be </a:t>
            </a:r>
            <a:r>
              <a:rPr lang="en-US" dirty="0" smtClean="0">
                <a:solidFill>
                  <a:srgbClr val="FF0000"/>
                </a:solidFill>
              </a:rPr>
              <a:t>cited</a:t>
            </a:r>
            <a:endParaRPr lang="en-US" dirty="0">
              <a:solidFill>
                <a:srgbClr val="FF0000"/>
              </a:solidFill>
            </a:endParaRPr>
          </a:p>
        </p:txBody>
      </p:sp>
      <p:grpSp>
        <p:nvGrpSpPr>
          <p:cNvPr id="2" name="Group 8"/>
          <p:cNvGrpSpPr>
            <a:grpSpLocks/>
          </p:cNvGrpSpPr>
          <p:nvPr/>
        </p:nvGrpSpPr>
        <p:grpSpPr bwMode="auto">
          <a:xfrm>
            <a:off x="2971800" y="3352800"/>
            <a:ext cx="4419600" cy="2514601"/>
            <a:chOff x="1872" y="2592"/>
            <a:chExt cx="2784" cy="1311"/>
          </a:xfrm>
        </p:grpSpPr>
        <p:pic>
          <p:nvPicPr>
            <p:cNvPr id="41988" name="Picture 4"/>
            <p:cNvPicPr>
              <a:picLocks noChangeAspect="1" noChangeArrowheads="1"/>
            </p:cNvPicPr>
            <p:nvPr/>
          </p:nvPicPr>
          <p:blipFill>
            <a:blip r:embed="rId2" cstate="print"/>
            <a:srcRect/>
            <a:stretch>
              <a:fillRect/>
            </a:stretch>
          </p:blipFill>
          <p:spPr bwMode="auto">
            <a:xfrm>
              <a:off x="1872" y="2736"/>
              <a:ext cx="1188" cy="1167"/>
            </a:xfrm>
            <a:prstGeom prst="rect">
              <a:avLst/>
            </a:prstGeom>
            <a:noFill/>
          </p:spPr>
        </p:pic>
        <p:grpSp>
          <p:nvGrpSpPr>
            <p:cNvPr id="3" name="Group 7"/>
            <p:cNvGrpSpPr>
              <a:grpSpLocks/>
            </p:cNvGrpSpPr>
            <p:nvPr/>
          </p:nvGrpSpPr>
          <p:grpSpPr bwMode="auto">
            <a:xfrm>
              <a:off x="3168" y="2592"/>
              <a:ext cx="1488" cy="912"/>
              <a:chOff x="3168" y="2592"/>
              <a:chExt cx="1488" cy="912"/>
            </a:xfrm>
          </p:grpSpPr>
          <p:sp>
            <p:nvSpPr>
              <p:cNvPr id="41989" name="AutoShape 5"/>
              <p:cNvSpPr>
                <a:spLocks noChangeArrowheads="1"/>
              </p:cNvSpPr>
              <p:nvPr/>
            </p:nvSpPr>
            <p:spPr bwMode="auto">
              <a:xfrm>
                <a:off x="3168" y="2592"/>
                <a:ext cx="1488" cy="912"/>
              </a:xfrm>
              <a:prstGeom prst="wedgeEllipseCallout">
                <a:avLst>
                  <a:gd name="adj1" fmla="val -63306"/>
                  <a:gd name="adj2" fmla="val 39472"/>
                </a:avLst>
              </a:prstGeom>
              <a:solidFill>
                <a:schemeClr val="accent1"/>
              </a:solidFill>
              <a:ln w="9525">
                <a:solidFill>
                  <a:schemeClr val="tx1"/>
                </a:solidFill>
                <a:miter lim="800000"/>
                <a:headEnd/>
                <a:tailEnd/>
              </a:ln>
              <a:effectLst/>
            </p:spPr>
            <p:txBody>
              <a:bodyPr wrap="none" anchor="ctr"/>
              <a:lstStyle/>
              <a:p>
                <a:pPr algn="ctr"/>
                <a:endParaRPr lang="en-US">
                  <a:latin typeface="Times"/>
                </a:endParaRPr>
              </a:p>
            </p:txBody>
          </p:sp>
          <p:sp>
            <p:nvSpPr>
              <p:cNvPr id="41990" name="Text Box 6"/>
              <p:cNvSpPr txBox="1">
                <a:spLocks noChangeArrowheads="1"/>
              </p:cNvSpPr>
              <p:nvPr/>
            </p:nvSpPr>
            <p:spPr bwMode="auto">
              <a:xfrm>
                <a:off x="3456" y="2784"/>
                <a:ext cx="958" cy="577"/>
              </a:xfrm>
              <a:prstGeom prst="rect">
                <a:avLst/>
              </a:prstGeom>
              <a:noFill/>
              <a:ln w="9525">
                <a:noFill/>
                <a:miter lim="800000"/>
                <a:headEnd/>
                <a:tailEnd/>
              </a:ln>
              <a:effectLst/>
            </p:spPr>
            <p:txBody>
              <a:bodyPr wrap="none">
                <a:spAutoFit/>
              </a:bodyPr>
              <a:lstStyle/>
              <a:p>
                <a:pPr algn="ctr"/>
                <a:r>
                  <a:rPr lang="en-US" b="1">
                    <a:latin typeface="Tahoma" charset="0"/>
                  </a:rPr>
                  <a:t>Hooray for </a:t>
                </a:r>
              </a:p>
              <a:p>
                <a:pPr algn="ctr"/>
                <a:r>
                  <a:rPr lang="en-US" b="1">
                    <a:latin typeface="Tahoma" charset="0"/>
                  </a:rPr>
                  <a:t>common</a:t>
                </a:r>
              </a:p>
              <a:p>
                <a:pPr algn="ctr"/>
                <a:r>
                  <a:rPr lang="en-US" b="1">
                    <a:latin typeface="Tahoma" charset="0"/>
                  </a:rPr>
                  <a:t>knowledge!</a:t>
                </a:r>
              </a:p>
            </p:txBody>
          </p:sp>
        </p:grpSp>
      </p:grpSp>
      <p:sp>
        <p:nvSpPr>
          <p:cNvPr id="9" name="Rectangle 8"/>
          <p:cNvSpPr/>
          <p:nvPr/>
        </p:nvSpPr>
        <p:spPr>
          <a:xfrm>
            <a:off x="1447800" y="6172198"/>
            <a:ext cx="7315200" cy="630942"/>
          </a:xfrm>
          <a:prstGeom prst="rect">
            <a:avLst/>
          </a:prstGeom>
        </p:spPr>
        <p:txBody>
          <a:bodyPr wrap="square">
            <a:spAutoFit/>
          </a:bodyPr>
          <a:lstStyle/>
          <a:p>
            <a:pPr>
              <a:spcBef>
                <a:spcPct val="50000"/>
              </a:spcBef>
            </a:pPr>
            <a:r>
              <a:rPr lang="en-US" sz="1000" dirty="0" smtClean="0"/>
              <a:t>-- taken from Joyce Brannon’s “Plagiarism.”  PowerPoint Presentation &amp; Joyce </a:t>
            </a:r>
            <a:r>
              <a:rPr lang="en-US" sz="1000" dirty="0" err="1" smtClean="0"/>
              <a:t>Valenza’s</a:t>
            </a:r>
            <a:r>
              <a:rPr lang="en-US" sz="1000" dirty="0" smtClean="0"/>
              <a:t> “What is Plagiarism?” (See works cited). (Internet downloads)           </a:t>
            </a:r>
            <a:r>
              <a:rPr lang="en-US" sz="1000" b="1" i="1" dirty="0" smtClean="0"/>
              <a:t>boe</a:t>
            </a:r>
            <a:r>
              <a:rPr lang="en-US" sz="1000" i="1" dirty="0" smtClean="0"/>
              <a:t>.</a:t>
            </a:r>
            <a:r>
              <a:rPr lang="en-US" sz="1000" b="1" i="1" dirty="0" smtClean="0"/>
              <a:t>qacps</a:t>
            </a:r>
            <a:r>
              <a:rPr lang="en-US" sz="1000" i="1" dirty="0" smtClean="0"/>
              <a:t>.</a:t>
            </a:r>
            <a:r>
              <a:rPr lang="en-US" sz="1000" b="1" i="1" dirty="0" smtClean="0"/>
              <a:t>k12</a:t>
            </a:r>
            <a:r>
              <a:rPr lang="en-US" sz="1000" i="1" dirty="0" smtClean="0"/>
              <a:t>.</a:t>
            </a:r>
            <a:r>
              <a:rPr lang="en-US" sz="1000" b="1" i="1" dirty="0" smtClean="0"/>
              <a:t>md</a:t>
            </a:r>
            <a:r>
              <a:rPr lang="en-US" sz="1000" i="1" dirty="0" smtClean="0"/>
              <a:t>.</a:t>
            </a:r>
            <a:r>
              <a:rPr lang="en-US" sz="1000" b="1" i="1" dirty="0" smtClean="0"/>
              <a:t>us</a:t>
            </a:r>
            <a:r>
              <a:rPr lang="en-US" sz="1000" i="1" dirty="0" smtClean="0"/>
              <a:t>/</a:t>
            </a:r>
            <a:r>
              <a:rPr lang="en-US" sz="1000" i="1" dirty="0" err="1" smtClean="0"/>
              <a:t>qhs</a:t>
            </a:r>
            <a:r>
              <a:rPr lang="en-US" sz="1000" i="1" dirty="0" smtClean="0"/>
              <a:t>/</a:t>
            </a:r>
            <a:r>
              <a:rPr lang="en-US" sz="1000" b="1" i="1" dirty="0" smtClean="0"/>
              <a:t>teachers</a:t>
            </a:r>
            <a:r>
              <a:rPr lang="en-US" sz="1000" i="1" dirty="0" smtClean="0"/>
              <a:t>/</a:t>
            </a:r>
            <a:r>
              <a:rPr lang="en-US" sz="1000" b="1" i="1" dirty="0" smtClean="0"/>
              <a:t>Boones</a:t>
            </a:r>
            <a:r>
              <a:rPr lang="en-US" sz="1000" i="1" dirty="0" smtClean="0"/>
              <a:t>/</a:t>
            </a:r>
            <a:r>
              <a:rPr lang="en-US" sz="1000" b="1" i="1" dirty="0" smtClean="0"/>
              <a:t>plagiarism</a:t>
            </a:r>
            <a:r>
              <a:rPr lang="en-US" sz="1000" i="1" dirty="0" smtClean="0"/>
              <a:t>.</a:t>
            </a:r>
            <a:r>
              <a:rPr lang="en-US" sz="1000" b="1" i="1" dirty="0" smtClean="0"/>
              <a:t>ppt</a:t>
            </a:r>
            <a:r>
              <a:rPr lang="en-US" sz="1000" dirty="0" smtClean="0"/>
              <a:t>‎ </a:t>
            </a:r>
          </a:p>
          <a:p>
            <a:pPr>
              <a:spcBef>
                <a:spcPct val="50000"/>
              </a:spcBef>
            </a:pPr>
            <a:endParaRPr lang="en-US" sz="1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linds(horizontal)">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linds(horizontal)">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41987">
                                            <p:txEl>
                                              <p:pRg st="2" end="2"/>
                                            </p:txEl>
                                          </p:spTgt>
                                        </p:tgtEl>
                                        <p:attrNameLst>
                                          <p:attrName>style.visibility</p:attrName>
                                        </p:attrNameLst>
                                      </p:cBhvr>
                                      <p:to>
                                        <p:strVal val="visible"/>
                                      </p:to>
                                    </p:set>
                                    <p:anim calcmode="lin" valueType="num">
                                      <p:cBhvr>
                                        <p:cTn id="17" dur="1000" fill="hold"/>
                                        <p:tgtEl>
                                          <p:spTgt spid="41987">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41987">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41987">
                                            <p:txEl>
                                              <p:pRg st="2" end="2"/>
                                            </p:txEl>
                                          </p:spTgt>
                                        </p:tgtEl>
                                        <p:attrNameLst>
                                          <p:attrName>style.rotation</p:attrName>
                                        </p:attrNameLst>
                                      </p:cBhvr>
                                      <p:tavLst>
                                        <p:tav tm="0">
                                          <p:val>
                                            <p:fltVal val="90"/>
                                          </p:val>
                                        </p:tav>
                                        <p:tav tm="100000">
                                          <p:val>
                                            <p:fltVal val="0"/>
                                          </p:val>
                                        </p:tav>
                                      </p:tavLst>
                                    </p:anim>
                                    <p:animEffect transition="in" filter="fade">
                                      <p:cBhvr>
                                        <p:cTn id="20" dur="1000"/>
                                        <p:tgtEl>
                                          <p:spTgt spid="4198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iterate type="lt">
                                    <p:tmPct val="5000"/>
                                  </p:iterate>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4638"/>
            <a:ext cx="8229600" cy="1282154"/>
          </a:xfrm>
        </p:spPr>
        <p:txBody>
          <a:bodyPr>
            <a:normAutofit fontScale="90000"/>
          </a:bodyPr>
          <a:lstStyle/>
          <a:p>
            <a:r>
              <a:rPr lang="en-US" sz="2100" dirty="0"/>
              <a:t/>
            </a:r>
            <a:br>
              <a:rPr lang="en-US" sz="2100" dirty="0"/>
            </a:br>
            <a:r>
              <a:rPr lang="en-US" sz="2800" dirty="0"/>
              <a:t>Examples of </a:t>
            </a:r>
            <a:r>
              <a:rPr lang="en-US" sz="2800" dirty="0" smtClean="0"/>
              <a:t>Common Knowledge or </a:t>
            </a:r>
            <a:br>
              <a:rPr lang="en-US" sz="2800" dirty="0" smtClean="0"/>
            </a:br>
            <a:r>
              <a:rPr lang="en-US" sz="2800" dirty="0" smtClean="0"/>
              <a:t>Widely Accepted Facts</a:t>
            </a:r>
            <a:r>
              <a:rPr lang="en-US" sz="2800" dirty="0"/>
              <a:t/>
            </a:r>
            <a:br>
              <a:rPr lang="en-US" sz="2800" dirty="0"/>
            </a:br>
            <a:endParaRPr lang="en-US" sz="2800" dirty="0"/>
          </a:p>
        </p:txBody>
      </p:sp>
      <p:sp>
        <p:nvSpPr>
          <p:cNvPr id="43011" name="Rectangle 3"/>
          <p:cNvSpPr>
            <a:spLocks noGrp="1" noChangeArrowheads="1"/>
          </p:cNvSpPr>
          <p:nvPr>
            <p:ph type="body" idx="1"/>
          </p:nvPr>
        </p:nvSpPr>
        <p:spPr>
          <a:xfrm>
            <a:off x="457200" y="1371600"/>
            <a:ext cx="8229600" cy="5029200"/>
          </a:xfrm>
          <a:solidFill>
            <a:schemeClr val="accent3">
              <a:lumMod val="40000"/>
              <a:lumOff val="60000"/>
            </a:schemeClr>
          </a:solidFill>
        </p:spPr>
        <p:txBody>
          <a:bodyPr>
            <a:normAutofit/>
          </a:bodyPr>
          <a:lstStyle/>
          <a:p>
            <a:endParaRPr lang="en-US" sz="2800" dirty="0" smtClean="0"/>
          </a:p>
          <a:p>
            <a:r>
              <a:rPr lang="en-US" sz="2800" dirty="0" smtClean="0">
                <a:latin typeface="Lucida Bright" panose="02040602050505020304" pitchFamily="18" charset="0"/>
              </a:rPr>
              <a:t>The Nile is the longest river in the world</a:t>
            </a:r>
          </a:p>
          <a:p>
            <a:r>
              <a:rPr lang="en-US" sz="2800" dirty="0" smtClean="0">
                <a:latin typeface="Lucida Bright" panose="02040602050505020304" pitchFamily="18" charset="0"/>
              </a:rPr>
              <a:t>The world is round</a:t>
            </a:r>
          </a:p>
          <a:p>
            <a:r>
              <a:rPr lang="en-US" sz="2800" dirty="0" smtClean="0">
                <a:latin typeface="Lucida Bright" panose="02040602050505020304" pitchFamily="18" charset="0"/>
              </a:rPr>
              <a:t>The sun rises in the </a:t>
            </a:r>
            <a:r>
              <a:rPr lang="en-US" sz="2800" dirty="0" smtClean="0">
                <a:latin typeface="Lucida Bright" panose="02040602050505020304" pitchFamily="18" charset="0"/>
              </a:rPr>
              <a:t>east</a:t>
            </a:r>
          </a:p>
          <a:p>
            <a:r>
              <a:rPr lang="en-US" sz="2800" dirty="0" smtClean="0">
                <a:latin typeface="Lucida Bright" panose="02040602050505020304" pitchFamily="18" charset="0"/>
              </a:rPr>
              <a:t>Dhaka is the capital city of Bangladesh</a:t>
            </a:r>
            <a:endParaRPr lang="en-US" sz="2800" dirty="0" smtClean="0">
              <a:latin typeface="Lucida Bright" panose="02040602050505020304" pitchFamily="18" charset="0"/>
            </a:endParaRPr>
          </a:p>
          <a:p>
            <a:endParaRPr lang="en-US" sz="2800" dirty="0"/>
          </a:p>
          <a:p>
            <a:endParaRPr lang="en-US" sz="2400" dirty="0">
              <a:solidFill>
                <a:srgbClr val="0070C0"/>
              </a:solidFill>
            </a:endParaRPr>
          </a:p>
        </p:txBody>
      </p:sp>
      <p:sp>
        <p:nvSpPr>
          <p:cNvPr id="43012" name="Text Box 4"/>
          <p:cNvSpPr txBox="1">
            <a:spLocks noChangeArrowheads="1"/>
          </p:cNvSpPr>
          <p:nvPr/>
        </p:nvSpPr>
        <p:spPr bwMode="auto">
          <a:xfrm>
            <a:off x="1219200" y="4038600"/>
            <a:ext cx="6872288" cy="1631216"/>
          </a:xfrm>
          <a:prstGeom prst="rect">
            <a:avLst/>
          </a:prstGeom>
          <a:noFill/>
          <a:ln w="9525">
            <a:noFill/>
            <a:miter lim="800000"/>
            <a:headEnd/>
            <a:tailEnd/>
          </a:ln>
          <a:effectLst/>
        </p:spPr>
        <p:txBody>
          <a:bodyPr wrap="square">
            <a:spAutoFit/>
          </a:bodyPr>
          <a:lstStyle/>
          <a:p>
            <a:r>
              <a:rPr lang="en-US" sz="2000" i="1" dirty="0">
                <a:solidFill>
                  <a:srgbClr val="002060"/>
                </a:solidFill>
              </a:rPr>
              <a:t>If you see </a:t>
            </a:r>
            <a:r>
              <a:rPr lang="en-US" sz="2000" i="1" dirty="0" smtClean="0">
                <a:solidFill>
                  <a:srgbClr val="002060"/>
                </a:solidFill>
              </a:rPr>
              <a:t>the information </a:t>
            </a:r>
            <a:r>
              <a:rPr lang="en-US" sz="2000" i="1" dirty="0">
                <a:solidFill>
                  <a:srgbClr val="002060"/>
                </a:solidFill>
              </a:rPr>
              <a:t>in three or more sources, and you </a:t>
            </a:r>
            <a:r>
              <a:rPr lang="en-US" sz="2000" i="1" dirty="0" smtClean="0">
                <a:solidFill>
                  <a:srgbClr val="002060"/>
                </a:solidFill>
              </a:rPr>
              <a:t>are quite sure that </a:t>
            </a:r>
            <a:r>
              <a:rPr lang="en-US" sz="2000" i="1" dirty="0">
                <a:solidFill>
                  <a:srgbClr val="002060"/>
                </a:solidFill>
              </a:rPr>
              <a:t>your readers already know this information, it is likely to be “common knowledge.” </a:t>
            </a:r>
          </a:p>
          <a:p>
            <a:r>
              <a:rPr lang="en-US" sz="2000" i="1" dirty="0">
                <a:solidFill>
                  <a:srgbClr val="002060"/>
                </a:solidFill>
              </a:rPr>
              <a:t>     </a:t>
            </a:r>
            <a:r>
              <a:rPr lang="en-US" sz="2000" i="1" dirty="0" smtClean="0">
                <a:solidFill>
                  <a:srgbClr val="002060"/>
                </a:solidFill>
              </a:rPr>
              <a:t>    </a:t>
            </a:r>
          </a:p>
          <a:p>
            <a:r>
              <a:rPr lang="en-US" sz="2000" i="1" dirty="0" smtClean="0">
                <a:solidFill>
                  <a:srgbClr val="002060"/>
                </a:solidFill>
              </a:rPr>
              <a:t>However, whenever you are </a:t>
            </a:r>
            <a:r>
              <a:rPr lang="en-US" sz="2000" i="1" dirty="0">
                <a:solidFill>
                  <a:srgbClr val="002060"/>
                </a:solidFill>
              </a:rPr>
              <a:t>in doubt,</a:t>
            </a:r>
            <a:r>
              <a:rPr lang="en-US" sz="2000" b="1" i="1" dirty="0">
                <a:solidFill>
                  <a:srgbClr val="002060"/>
                </a:solidFill>
              </a:rPr>
              <a:t> cite</a:t>
            </a:r>
            <a:r>
              <a:rPr lang="en-US" sz="2000" i="1" dirty="0">
                <a:solidFill>
                  <a:srgbClr val="002060"/>
                </a:solidFill>
              </a:rPr>
              <a:t>!</a:t>
            </a:r>
            <a:endParaRPr lang="en-US" sz="2000" i="1" dirty="0">
              <a:solidFill>
                <a:srgbClr val="002060"/>
              </a:solidFill>
              <a:latin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 calcmode="lin" valueType="num">
                                      <p:cBhvr additive="base">
                                        <p:cTn id="7" dur="500" fill="hold"/>
                                        <p:tgtEl>
                                          <p:spTgt spid="430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iterate type="lt">
                                    <p:tmPct val="5000"/>
                                  </p:iterate>
                                  <p:childTnLst>
                                    <p:set>
                                      <p:cBhvr>
                                        <p:cTn id="12" dur="1" fill="hold">
                                          <p:stCondLst>
                                            <p:cond delay="0"/>
                                          </p:stCondLst>
                                        </p:cTn>
                                        <p:tgtEl>
                                          <p:spTgt spid="43012">
                                            <p:txEl>
                                              <p:pRg st="1" end="1"/>
                                            </p:txEl>
                                          </p:spTgt>
                                        </p:tgtEl>
                                        <p:attrNameLst>
                                          <p:attrName>style.visibility</p:attrName>
                                        </p:attrNameLst>
                                      </p:cBhvr>
                                      <p:to>
                                        <p:strVal val="visible"/>
                                      </p:to>
                                    </p:set>
                                    <p:anim calcmode="lin" valueType="num">
                                      <p:cBhvr>
                                        <p:cTn id="13" dur="1000" fill="hold"/>
                                        <p:tgtEl>
                                          <p:spTgt spid="4301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43012">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43012">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430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iterate type="lt">
                                    <p:tmPct val="5000"/>
                                  </p:iterate>
                                  <p:childTnLst>
                                    <p:set>
                                      <p:cBhvr>
                                        <p:cTn id="20" dur="1" fill="hold">
                                          <p:stCondLst>
                                            <p:cond delay="0"/>
                                          </p:stCondLst>
                                        </p:cTn>
                                        <p:tgtEl>
                                          <p:spTgt spid="43012">
                                            <p:txEl>
                                              <p:pRg st="2" end="2"/>
                                            </p:txEl>
                                          </p:spTgt>
                                        </p:tgtEl>
                                        <p:attrNameLst>
                                          <p:attrName>style.visibility</p:attrName>
                                        </p:attrNameLst>
                                      </p:cBhvr>
                                      <p:to>
                                        <p:strVal val="visible"/>
                                      </p:to>
                                    </p:set>
                                    <p:anim calcmode="lin" valueType="num">
                                      <p:cBhvr>
                                        <p:cTn id="21" dur="1000" fill="hold"/>
                                        <p:tgtEl>
                                          <p:spTgt spid="43012">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43012">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43012">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430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sz="2800" dirty="0" smtClean="0"/>
              <a:t>You do not </a:t>
            </a:r>
            <a:r>
              <a:rPr lang="en-US" sz="2800" dirty="0"/>
              <a:t>need to </a:t>
            </a:r>
            <a:r>
              <a:rPr lang="en-US" sz="2800" dirty="0" smtClean="0"/>
              <a:t>document/cite </a:t>
            </a:r>
            <a:r>
              <a:rPr lang="en-US" sz="2800" dirty="0"/>
              <a:t>when:</a:t>
            </a:r>
          </a:p>
        </p:txBody>
      </p:sp>
      <p:sp>
        <p:nvSpPr>
          <p:cNvPr id="44035" name="Rectangle 3"/>
          <p:cNvSpPr>
            <a:spLocks noGrp="1" noChangeArrowheads="1"/>
          </p:cNvSpPr>
          <p:nvPr>
            <p:ph type="body" idx="1"/>
          </p:nvPr>
        </p:nvSpPr>
        <p:spPr/>
        <p:txBody>
          <a:bodyPr>
            <a:noAutofit/>
          </a:bodyPr>
          <a:lstStyle/>
          <a:p>
            <a:r>
              <a:rPr lang="en-US" sz="2800" dirty="0" smtClean="0">
                <a:latin typeface="Lucida Bright" panose="02040602050505020304" pitchFamily="18" charset="0"/>
              </a:rPr>
              <a:t>Writing your own experiences and observations </a:t>
            </a:r>
          </a:p>
          <a:p>
            <a:r>
              <a:rPr lang="en-US" sz="2800" dirty="0" smtClean="0">
                <a:latin typeface="Lucida Bright" panose="02040602050505020304" pitchFamily="18" charset="0"/>
              </a:rPr>
              <a:t>Presenting the results of original research or experiments</a:t>
            </a:r>
          </a:p>
          <a:p>
            <a:r>
              <a:rPr lang="en-US" sz="2800" dirty="0" smtClean="0">
                <a:latin typeface="Lucida Bright" panose="02040602050505020304" pitchFamily="18" charset="0"/>
              </a:rPr>
              <a:t>Writing your own thoughts, comments or conclusions in an assignment</a:t>
            </a:r>
          </a:p>
          <a:p>
            <a:r>
              <a:rPr lang="en-US" sz="2800" dirty="0" smtClean="0">
                <a:latin typeface="Lucida Bright" panose="02040602050505020304" pitchFamily="18" charset="0"/>
              </a:rPr>
              <a:t>Evaluating or offering your own analysis</a:t>
            </a:r>
          </a:p>
          <a:p>
            <a:r>
              <a:rPr lang="en-US" sz="2800" dirty="0" smtClean="0">
                <a:latin typeface="Lucida Bright" panose="02040602050505020304" pitchFamily="18" charset="0"/>
              </a:rPr>
              <a:t>Using common knowledge or folklore</a:t>
            </a:r>
          </a:p>
          <a:p>
            <a:r>
              <a:rPr lang="en-US" sz="2800" dirty="0" smtClean="0">
                <a:latin typeface="Lucida Bright" panose="02040602050505020304" pitchFamily="18" charset="0"/>
              </a:rPr>
              <a:t>Using generally accepted facts or information</a:t>
            </a:r>
          </a:p>
          <a:p>
            <a:endParaRPr lang="en-US" sz="2800" dirty="0">
              <a:latin typeface="Lucida Bright" panose="020406020505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down)">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wipe(down)">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wipe(down)">
                                      <p:cBhvr>
                                        <p:cTn id="17" dur="500"/>
                                        <p:tgtEl>
                                          <p:spTgt spid="440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wipe(down)">
                                      <p:cBhvr>
                                        <p:cTn id="22" dur="500"/>
                                        <p:tgtEl>
                                          <p:spTgt spid="440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Effect transition="in" filter="wipe(down)">
                                      <p:cBhvr>
                                        <p:cTn id="27" dur="500"/>
                                        <p:tgtEl>
                                          <p:spTgt spid="440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Effect transition="in" filter="wipe(down)">
                                      <p:cBhvr>
                                        <p:cTn id="32" dur="5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62000" y="304800"/>
            <a:ext cx="7696200" cy="1066800"/>
          </a:xfrm>
        </p:spPr>
        <p:txBody>
          <a:bodyPr/>
          <a:lstStyle/>
          <a:p>
            <a:r>
              <a:rPr lang="en-US" dirty="0"/>
              <a:t>What’s the big deal?</a:t>
            </a:r>
          </a:p>
        </p:txBody>
      </p:sp>
      <p:sp>
        <p:nvSpPr>
          <p:cNvPr id="45059" name="Rectangle 3"/>
          <p:cNvSpPr>
            <a:spLocks noGrp="1" noChangeArrowheads="1"/>
          </p:cNvSpPr>
          <p:nvPr>
            <p:ph sz="quarter" idx="2"/>
          </p:nvPr>
        </p:nvSpPr>
        <p:spPr>
          <a:xfrm>
            <a:off x="4691063" y="1905000"/>
            <a:ext cx="3767137" cy="1947863"/>
          </a:xfrm>
        </p:spPr>
        <p:txBody>
          <a:bodyPr/>
          <a:lstStyle/>
          <a:p>
            <a:endParaRPr lang="en-US" sz="2400"/>
          </a:p>
        </p:txBody>
      </p:sp>
      <p:sp>
        <p:nvSpPr>
          <p:cNvPr id="45060" name="AutoShape 4"/>
          <p:cNvSpPr>
            <a:spLocks noChangeArrowheads="1"/>
          </p:cNvSpPr>
          <p:nvPr/>
        </p:nvSpPr>
        <p:spPr bwMode="auto">
          <a:xfrm rot="-988922">
            <a:off x="680322" y="1502247"/>
            <a:ext cx="2819400" cy="1981200"/>
          </a:xfrm>
          <a:prstGeom prst="wedgeEllipseCallout">
            <a:avLst>
              <a:gd name="adj1" fmla="val -11634"/>
              <a:gd name="adj2" fmla="val 86551"/>
            </a:avLst>
          </a:prstGeom>
          <a:solidFill>
            <a:schemeClr val="accent1"/>
          </a:solidFill>
          <a:ln w="9525">
            <a:solidFill>
              <a:schemeClr val="tx1"/>
            </a:solidFill>
            <a:miter lim="800000"/>
            <a:headEnd/>
            <a:tailEnd/>
          </a:ln>
          <a:effectLst/>
        </p:spPr>
        <p:txBody>
          <a:bodyPr wrap="none" anchor="ctr"/>
          <a:lstStyle/>
          <a:p>
            <a:pPr algn="ctr"/>
            <a:endParaRPr lang="en-US" sz="2400">
              <a:latin typeface="Times"/>
            </a:endParaRPr>
          </a:p>
        </p:txBody>
      </p:sp>
      <p:sp>
        <p:nvSpPr>
          <p:cNvPr id="45061" name="Text Box 5"/>
          <p:cNvSpPr txBox="1">
            <a:spLocks noChangeArrowheads="1"/>
          </p:cNvSpPr>
          <p:nvPr/>
        </p:nvSpPr>
        <p:spPr bwMode="auto">
          <a:xfrm rot="-1169117">
            <a:off x="790131" y="1942153"/>
            <a:ext cx="2743200" cy="1200329"/>
          </a:xfrm>
          <a:prstGeom prst="rect">
            <a:avLst/>
          </a:prstGeom>
          <a:noFill/>
          <a:ln w="9525">
            <a:noFill/>
            <a:miter lim="800000"/>
            <a:headEnd/>
            <a:tailEnd/>
          </a:ln>
          <a:effectLst/>
        </p:spPr>
        <p:txBody>
          <a:bodyPr wrap="square">
            <a:spAutoFit/>
          </a:bodyPr>
          <a:lstStyle/>
          <a:p>
            <a:pPr algn="ctr"/>
            <a:r>
              <a:rPr lang="en-US" sz="2400" b="1" dirty="0">
                <a:latin typeface="Comic Sans MS" pitchFamily="66" charset="0"/>
              </a:rPr>
              <a:t>If I change a </a:t>
            </a:r>
          </a:p>
          <a:p>
            <a:pPr algn="ctr"/>
            <a:r>
              <a:rPr lang="en-US" sz="2400" b="1" dirty="0">
                <a:latin typeface="Comic Sans MS" pitchFamily="66" charset="0"/>
              </a:rPr>
              <a:t>few words, I’m okay, right?</a:t>
            </a:r>
            <a:endParaRPr lang="en-US" sz="2400" dirty="0">
              <a:latin typeface="Times"/>
            </a:endParaRPr>
          </a:p>
        </p:txBody>
      </p:sp>
      <p:sp>
        <p:nvSpPr>
          <p:cNvPr id="45062" name="AutoShape 6"/>
          <p:cNvSpPr>
            <a:spLocks noChangeArrowheads="1"/>
          </p:cNvSpPr>
          <p:nvPr/>
        </p:nvSpPr>
        <p:spPr bwMode="auto">
          <a:xfrm rot="437168">
            <a:off x="4711733" y="1591777"/>
            <a:ext cx="3581400" cy="1918610"/>
          </a:xfrm>
          <a:prstGeom prst="wedgeRoundRectCallout">
            <a:avLst>
              <a:gd name="adj1" fmla="val -8375"/>
              <a:gd name="adj2" fmla="val 85153"/>
              <a:gd name="adj3" fmla="val 16667"/>
            </a:avLst>
          </a:prstGeom>
          <a:solidFill>
            <a:schemeClr val="accent1"/>
          </a:solidFill>
          <a:ln w="9525">
            <a:solidFill>
              <a:schemeClr val="tx1"/>
            </a:solidFill>
            <a:miter lim="800000"/>
            <a:headEnd/>
            <a:tailEnd/>
          </a:ln>
          <a:effectLst/>
        </p:spPr>
        <p:txBody>
          <a:bodyPr wrap="none" anchor="ctr"/>
          <a:lstStyle/>
          <a:p>
            <a:pPr algn="ctr"/>
            <a:r>
              <a:rPr lang="en-US" sz="2400" b="1" dirty="0">
                <a:latin typeface="Comic Sans MS" pitchFamily="66" charset="0"/>
              </a:rPr>
              <a:t>Wrong! Paraphrasing </a:t>
            </a:r>
          </a:p>
          <a:p>
            <a:pPr algn="ctr"/>
            <a:r>
              <a:rPr lang="en-US" sz="2400" b="1" dirty="0">
                <a:latin typeface="Comic Sans MS" pitchFamily="66" charset="0"/>
              </a:rPr>
              <a:t>original ideas without </a:t>
            </a:r>
          </a:p>
          <a:p>
            <a:pPr algn="ctr"/>
            <a:r>
              <a:rPr lang="en-US" sz="2400" b="1" dirty="0">
                <a:latin typeface="Comic Sans MS" pitchFamily="66" charset="0"/>
              </a:rPr>
              <a:t>documenting</a:t>
            </a:r>
          </a:p>
          <a:p>
            <a:pPr algn="ctr"/>
            <a:r>
              <a:rPr lang="en-US" sz="2400" b="1" dirty="0">
                <a:latin typeface="Comic Sans MS" pitchFamily="66" charset="0"/>
              </a:rPr>
              <a:t>your source,</a:t>
            </a:r>
          </a:p>
          <a:p>
            <a:pPr algn="ctr"/>
            <a:r>
              <a:rPr lang="en-US" sz="2400" b="1" dirty="0">
                <a:latin typeface="Comic Sans MS" pitchFamily="66" charset="0"/>
              </a:rPr>
              <a:t> is plagiarism too!</a:t>
            </a:r>
            <a:endParaRPr lang="en-US" sz="2400" dirty="0">
              <a:latin typeface="Comic Sans MS" pitchFamily="66" charset="0"/>
            </a:endParaRPr>
          </a:p>
        </p:txBody>
      </p:sp>
      <p:pic>
        <p:nvPicPr>
          <p:cNvPr id="45063" name="Picture 7" descr="pe03635_"/>
          <p:cNvPicPr>
            <a:picLocks noChangeAspect="1" noChangeArrowheads="1"/>
          </p:cNvPicPr>
          <p:nvPr/>
        </p:nvPicPr>
        <p:blipFill>
          <a:blip r:embed="rId2" cstate="print"/>
          <a:srcRect/>
          <a:stretch>
            <a:fillRect/>
          </a:stretch>
        </p:blipFill>
        <p:spPr bwMode="auto">
          <a:xfrm>
            <a:off x="5638800" y="4038600"/>
            <a:ext cx="1466850" cy="1828800"/>
          </a:xfrm>
          <a:prstGeom prst="rect">
            <a:avLst/>
          </a:prstGeom>
          <a:noFill/>
        </p:spPr>
      </p:pic>
      <p:pic>
        <p:nvPicPr>
          <p:cNvPr id="45064" name="Picture 8" descr="pe02604_"/>
          <p:cNvPicPr>
            <a:picLocks noChangeAspect="1" noChangeArrowheads="1"/>
          </p:cNvPicPr>
          <p:nvPr/>
        </p:nvPicPr>
        <p:blipFill>
          <a:blip r:embed="rId3" cstate="print"/>
          <a:srcRect/>
          <a:stretch>
            <a:fillRect/>
          </a:stretch>
        </p:blipFill>
        <p:spPr bwMode="auto">
          <a:xfrm>
            <a:off x="1676400" y="4114800"/>
            <a:ext cx="1747838" cy="1828800"/>
          </a:xfrm>
          <a:prstGeom prst="rect">
            <a:avLst/>
          </a:prstGeom>
          <a:noFill/>
        </p:spPr>
      </p:pic>
      <p:sp>
        <p:nvSpPr>
          <p:cNvPr id="9" name="Rectangle 8"/>
          <p:cNvSpPr/>
          <p:nvPr/>
        </p:nvSpPr>
        <p:spPr>
          <a:xfrm>
            <a:off x="1752600" y="6172200"/>
            <a:ext cx="7391400" cy="754053"/>
          </a:xfrm>
          <a:prstGeom prst="rect">
            <a:avLst/>
          </a:prstGeom>
        </p:spPr>
        <p:txBody>
          <a:bodyPr wrap="square">
            <a:spAutoFit/>
          </a:bodyPr>
          <a:lstStyle/>
          <a:p>
            <a:pPr>
              <a:spcBef>
                <a:spcPct val="50000"/>
              </a:spcBef>
            </a:pPr>
            <a:r>
              <a:rPr lang="en-US" dirty="0" smtClean="0"/>
              <a:t>-- </a:t>
            </a:r>
            <a:r>
              <a:rPr lang="en-US" sz="1000" dirty="0" smtClean="0"/>
              <a:t>taken from Joyce Brannon’s “Plagiarism.”  PowerPoint Presentation &amp; Joyce </a:t>
            </a:r>
            <a:r>
              <a:rPr lang="en-US" sz="1000" dirty="0" err="1" smtClean="0"/>
              <a:t>Valenza’s</a:t>
            </a:r>
            <a:r>
              <a:rPr lang="en-US" sz="1000" dirty="0" smtClean="0"/>
              <a:t> “What is Plagiarism?” (See works cited). (Internet downloads)               </a:t>
            </a:r>
            <a:r>
              <a:rPr lang="en-US" sz="1000" b="1" i="1" dirty="0" smtClean="0"/>
              <a:t>boe</a:t>
            </a:r>
            <a:r>
              <a:rPr lang="en-US" sz="1000" i="1" dirty="0" smtClean="0"/>
              <a:t>.</a:t>
            </a:r>
            <a:r>
              <a:rPr lang="en-US" sz="1000" b="1" i="1" dirty="0" smtClean="0"/>
              <a:t>qacps</a:t>
            </a:r>
            <a:r>
              <a:rPr lang="en-US" sz="1000" i="1" dirty="0" smtClean="0"/>
              <a:t>.</a:t>
            </a:r>
            <a:r>
              <a:rPr lang="en-US" sz="1000" b="1" i="1" dirty="0" smtClean="0"/>
              <a:t>k12</a:t>
            </a:r>
            <a:r>
              <a:rPr lang="en-US" sz="1000" i="1" dirty="0" smtClean="0"/>
              <a:t>.</a:t>
            </a:r>
            <a:r>
              <a:rPr lang="en-US" sz="1000" b="1" i="1" dirty="0" smtClean="0"/>
              <a:t>md</a:t>
            </a:r>
            <a:r>
              <a:rPr lang="en-US" sz="1000" i="1" dirty="0" smtClean="0"/>
              <a:t>.</a:t>
            </a:r>
            <a:r>
              <a:rPr lang="en-US" sz="1000" b="1" i="1" dirty="0" smtClean="0"/>
              <a:t>us</a:t>
            </a:r>
            <a:r>
              <a:rPr lang="en-US" sz="1000" i="1" dirty="0" smtClean="0"/>
              <a:t>/</a:t>
            </a:r>
            <a:r>
              <a:rPr lang="en-US" sz="1000" i="1" dirty="0" err="1" smtClean="0"/>
              <a:t>qhs</a:t>
            </a:r>
            <a:r>
              <a:rPr lang="en-US" sz="1000" i="1" dirty="0" smtClean="0"/>
              <a:t>/</a:t>
            </a:r>
            <a:r>
              <a:rPr lang="en-US" sz="1000" b="1" i="1" dirty="0" smtClean="0"/>
              <a:t>teachers</a:t>
            </a:r>
            <a:r>
              <a:rPr lang="en-US" sz="1000" i="1" dirty="0" smtClean="0"/>
              <a:t>/</a:t>
            </a:r>
            <a:r>
              <a:rPr lang="en-US" sz="1000" b="1" i="1" dirty="0" smtClean="0"/>
              <a:t>Boones</a:t>
            </a:r>
            <a:r>
              <a:rPr lang="en-US" sz="1000" i="1" dirty="0" smtClean="0"/>
              <a:t>/</a:t>
            </a:r>
            <a:r>
              <a:rPr lang="en-US" sz="1000" b="1" i="1" dirty="0" smtClean="0"/>
              <a:t>plagiarism</a:t>
            </a:r>
            <a:r>
              <a:rPr lang="en-US" sz="1000" i="1" dirty="0" smtClean="0"/>
              <a:t>.</a:t>
            </a:r>
            <a:r>
              <a:rPr lang="en-US" sz="1000" b="1" i="1" dirty="0" smtClean="0"/>
              <a:t>ppt</a:t>
            </a:r>
            <a:r>
              <a:rPr lang="en-US" sz="1000" dirty="0" smtClean="0"/>
              <a:t>‎ </a:t>
            </a:r>
          </a:p>
          <a:p>
            <a:pPr>
              <a:spcBef>
                <a:spcPct val="50000"/>
              </a:spcBef>
            </a:pPr>
            <a:endParaRPr lang="en-US" sz="10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63"/>
                                        </p:tgtEl>
                                        <p:attrNameLst>
                                          <p:attrName>style.visibility</p:attrName>
                                        </p:attrNameLst>
                                      </p:cBhvr>
                                      <p:to>
                                        <p:strVal val="visible"/>
                                      </p:to>
                                    </p:set>
                                    <p:anim calcmode="lin" valueType="num">
                                      <p:cBhvr additive="base">
                                        <p:cTn id="7" dur="500" fill="hold"/>
                                        <p:tgtEl>
                                          <p:spTgt spid="45063"/>
                                        </p:tgtEl>
                                        <p:attrNameLst>
                                          <p:attrName>ppt_x</p:attrName>
                                        </p:attrNameLst>
                                      </p:cBhvr>
                                      <p:tavLst>
                                        <p:tav tm="0">
                                          <p:val>
                                            <p:strVal val="#ppt_x"/>
                                          </p:val>
                                        </p:tav>
                                        <p:tav tm="100000">
                                          <p:val>
                                            <p:strVal val="#ppt_x"/>
                                          </p:val>
                                        </p:tav>
                                      </p:tavLst>
                                    </p:anim>
                                    <p:anim calcmode="lin" valueType="num">
                                      <p:cBhvr additive="base">
                                        <p:cTn id="8" dur="500" fill="hold"/>
                                        <p:tgtEl>
                                          <p:spTgt spid="450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5062"/>
                                        </p:tgtEl>
                                        <p:attrNameLst>
                                          <p:attrName>style.visibility</p:attrName>
                                        </p:attrNameLst>
                                      </p:cBhvr>
                                      <p:to>
                                        <p:strVal val="visible"/>
                                      </p:to>
                                    </p:set>
                                    <p:animEffect transition="in" filter="wipe(down)">
                                      <p:cBhvr>
                                        <p:cTn id="13" dur="500"/>
                                        <p:tgtEl>
                                          <p:spTgt spid="4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762000" y="1295400"/>
            <a:ext cx="7315200" cy="4343400"/>
          </a:xfrm>
        </p:spPr>
        <p:txBody>
          <a:bodyPr>
            <a:normAutofit fontScale="92500" lnSpcReduction="10000"/>
          </a:bodyPr>
          <a:lstStyle/>
          <a:p>
            <a:pPr algn="ctr">
              <a:buFont typeface="Wingdings" pitchFamily="2" charset="2"/>
              <a:buNone/>
            </a:pPr>
            <a:r>
              <a:rPr lang="en-US" sz="4900" dirty="0" smtClean="0">
                <a:latin typeface="Lucida Bright" panose="02040602050505020304" pitchFamily="18" charset="0"/>
              </a:rPr>
              <a:t>You </a:t>
            </a:r>
            <a:r>
              <a:rPr lang="en-US" sz="4900" dirty="0">
                <a:latin typeface="Lucida Bright" panose="02040602050505020304" pitchFamily="18" charset="0"/>
              </a:rPr>
              <a:t>can “borrow” from the works of others </a:t>
            </a:r>
            <a:r>
              <a:rPr lang="en-US" sz="4900" dirty="0" smtClean="0">
                <a:latin typeface="Lucida Bright" panose="02040602050505020304" pitchFamily="18" charset="0"/>
              </a:rPr>
              <a:t>to be used in </a:t>
            </a:r>
            <a:r>
              <a:rPr lang="en-US" sz="4900" dirty="0">
                <a:latin typeface="Lucida Bright" panose="02040602050505020304" pitchFamily="18" charset="0"/>
              </a:rPr>
              <a:t>your </a:t>
            </a:r>
            <a:r>
              <a:rPr lang="en-US" sz="4900" dirty="0" smtClean="0">
                <a:latin typeface="Lucida Bright" panose="02040602050505020304" pitchFamily="18" charset="0"/>
              </a:rPr>
              <a:t>own </a:t>
            </a:r>
            <a:r>
              <a:rPr lang="en-US" sz="4900" dirty="0">
                <a:latin typeface="Lucida Bright" panose="02040602050505020304" pitchFamily="18" charset="0"/>
              </a:rPr>
              <a:t>work</a:t>
            </a:r>
            <a:r>
              <a:rPr lang="en-US" sz="4900" dirty="0" smtClean="0">
                <a:latin typeface="Lucida Bright" panose="02040602050505020304" pitchFamily="18" charset="0"/>
              </a:rPr>
              <a:t>!</a:t>
            </a:r>
          </a:p>
          <a:p>
            <a:pPr algn="ctr">
              <a:buFont typeface="Wingdings" pitchFamily="2" charset="2"/>
              <a:buNone/>
            </a:pPr>
            <a:endParaRPr lang="en-US" sz="4900" dirty="0" smtClean="0">
              <a:latin typeface="Lucida Bright" panose="02040602050505020304" pitchFamily="18" charset="0"/>
            </a:endParaRPr>
          </a:p>
          <a:p>
            <a:pPr algn="ctr">
              <a:buFont typeface="Wingdings" pitchFamily="2" charset="2"/>
              <a:buNone/>
            </a:pPr>
            <a:r>
              <a:rPr lang="en-US" sz="4900" dirty="0" smtClean="0">
                <a:solidFill>
                  <a:srgbClr val="FF0000"/>
                </a:solidFill>
                <a:latin typeface="Lucida Bright" panose="02040602050505020304" pitchFamily="18" charset="0"/>
              </a:rPr>
              <a:t>BUT HOW?</a:t>
            </a:r>
            <a:endParaRPr lang="en-US" dirty="0">
              <a:solidFill>
                <a:srgbClr val="FF0000"/>
              </a:solidFill>
              <a:latin typeface="Lucida Bright" panose="020406020505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6082">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46082">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3200" b="1" i="1" dirty="0" smtClean="0"/>
              <a:t>Use these 3 Strategies</a:t>
            </a:r>
            <a:endParaRPr lang="en-US" sz="3200" b="1" i="1" dirty="0"/>
          </a:p>
        </p:txBody>
      </p:sp>
      <p:sp>
        <p:nvSpPr>
          <p:cNvPr id="3" name="Subtitle 2"/>
          <p:cNvSpPr>
            <a:spLocks noGrp="1"/>
          </p:cNvSpPr>
          <p:nvPr>
            <p:ph type="subTitle" idx="1"/>
          </p:nvPr>
        </p:nvSpPr>
        <p:spPr>
          <a:xfrm>
            <a:off x="685800" y="2209800"/>
            <a:ext cx="7924800" cy="4419600"/>
          </a:xfrm>
          <a:solidFill>
            <a:schemeClr val="accent3">
              <a:lumMod val="40000"/>
              <a:lumOff val="60000"/>
            </a:schemeClr>
          </a:solidFill>
          <a:ln>
            <a:solidFill>
              <a:schemeClr val="tx1"/>
            </a:solidFill>
          </a:ln>
        </p:spPr>
        <p:txBody>
          <a:bodyPr>
            <a:normAutofit/>
          </a:bodyPr>
          <a:lstStyle/>
          <a:p>
            <a:pPr marL="514350" indent="-514350" algn="l">
              <a:buAutoNum type="arabicPeriod"/>
            </a:pPr>
            <a:r>
              <a:rPr lang="en-US" b="1" dirty="0" smtClean="0">
                <a:solidFill>
                  <a:schemeClr val="tx1"/>
                </a:solidFill>
              </a:rPr>
              <a:t>Quotation</a:t>
            </a:r>
          </a:p>
          <a:p>
            <a:pPr marL="514350" indent="-514350" algn="l">
              <a:buAutoNum type="arabicPeriod"/>
            </a:pPr>
            <a:r>
              <a:rPr lang="en-US" b="1" dirty="0" smtClean="0">
                <a:solidFill>
                  <a:schemeClr val="tx1"/>
                </a:solidFill>
              </a:rPr>
              <a:t>Paraphrasing</a:t>
            </a:r>
          </a:p>
          <a:p>
            <a:pPr marL="514350" indent="-514350" algn="l">
              <a:buAutoNum type="arabicPeriod"/>
            </a:pPr>
            <a:r>
              <a:rPr lang="en-US" b="1" dirty="0" smtClean="0">
                <a:solidFill>
                  <a:schemeClr val="tx1"/>
                </a:solidFill>
              </a:rPr>
              <a:t>Summarizing</a:t>
            </a:r>
          </a:p>
          <a:p>
            <a:pPr marL="514350" indent="-514350" algn="l"/>
            <a:endParaRPr lang="en-US" b="1" dirty="0" smtClean="0">
              <a:solidFill>
                <a:schemeClr val="tx1"/>
              </a:solidFill>
            </a:endParaRPr>
          </a:p>
          <a:p>
            <a:pPr marL="514350" indent="-514350" algn="l"/>
            <a:endParaRPr lang="en-US" b="1" dirty="0" smtClean="0">
              <a:solidFill>
                <a:schemeClr val="tx1"/>
              </a:solidFill>
            </a:endParaRPr>
          </a:p>
          <a:p>
            <a:pPr marL="514350" indent="-514350" algn="l"/>
            <a:endParaRPr lang="en-US" sz="2400" dirty="0" smtClean="0">
              <a:solidFill>
                <a:schemeClr val="tx1"/>
              </a:solidFill>
            </a:endParaRPr>
          </a:p>
          <a:p>
            <a:pPr marL="514350" indent="-514350" algn="l"/>
            <a:r>
              <a:rPr lang="en-US" sz="2400" dirty="0" smtClean="0">
                <a:solidFill>
                  <a:schemeClr val="tx1"/>
                </a:solidFill>
              </a:rPr>
              <a:t>This is to help you blend/incorporate source materials into your own writing and make sure that your “voice” is heard</a:t>
            </a:r>
          </a:p>
          <a:p>
            <a:pPr marL="514350" indent="-514350" algn="l"/>
            <a:endParaRPr lang="en-US" b="1" dirty="0" smtClean="0">
              <a:solidFill>
                <a:schemeClr val="tx1"/>
              </a:solidFill>
            </a:endParaRPr>
          </a:p>
          <a:p>
            <a:pPr marL="514350" indent="-514350" algn="l"/>
            <a:endParaRPr lang="en-US" b="1" dirty="0" smtClean="0">
              <a:solidFill>
                <a:schemeClr val="tx1"/>
              </a:solidFill>
            </a:endParaRPr>
          </a:p>
          <a:p>
            <a:pPr marL="514350" indent="-514350" algn="l"/>
            <a:endParaRPr lang="en-US" b="1" dirty="0" smtClean="0">
              <a:solidFill>
                <a:schemeClr val="tx1"/>
              </a:solidFill>
            </a:endParaRPr>
          </a:p>
          <a:p>
            <a:pPr marL="514350" indent="-514350" algn="l"/>
            <a:endParaRPr lang="en-US" b="1" dirty="0">
              <a:solidFill>
                <a:schemeClr val="tx1"/>
              </a:solidFill>
            </a:endParaRPr>
          </a:p>
        </p:txBody>
      </p:sp>
      <p:pic>
        <p:nvPicPr>
          <p:cNvPr id="4" name="Picture 3" descr="images quoting.jpg"/>
          <p:cNvPicPr>
            <a:picLocks noChangeAspect="1"/>
          </p:cNvPicPr>
          <p:nvPr/>
        </p:nvPicPr>
        <p:blipFill>
          <a:blip r:embed="rId3" cstate="print"/>
          <a:stretch>
            <a:fillRect/>
          </a:stretch>
        </p:blipFill>
        <p:spPr>
          <a:xfrm>
            <a:off x="3581400" y="2133600"/>
            <a:ext cx="4953000" cy="342899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b="1" i="1" dirty="0" smtClean="0"/>
              <a:t> </a:t>
            </a:r>
            <a:r>
              <a:rPr lang="en-US" sz="5400" b="1" i="1" dirty="0" smtClean="0">
                <a:solidFill>
                  <a:srgbClr val="FF0000"/>
                </a:solidFill>
              </a:rPr>
              <a:t> </a:t>
            </a:r>
            <a:r>
              <a:rPr lang="en-US" sz="5400" i="1" dirty="0" smtClean="0"/>
              <a:t>Quotations</a:t>
            </a:r>
            <a:endParaRPr lang="en-US" sz="6000" i="1" dirty="0"/>
          </a:p>
        </p:txBody>
      </p:sp>
      <p:sp>
        <p:nvSpPr>
          <p:cNvPr id="3" name="Subtitle 2"/>
          <p:cNvSpPr>
            <a:spLocks noGrp="1"/>
          </p:cNvSpPr>
          <p:nvPr>
            <p:ph type="subTitle" idx="1"/>
          </p:nvPr>
        </p:nvSpPr>
        <p:spPr>
          <a:xfrm>
            <a:off x="685800" y="2590800"/>
            <a:ext cx="3657600" cy="3657600"/>
          </a:xfrm>
          <a:solidFill>
            <a:schemeClr val="accent3">
              <a:lumMod val="40000"/>
              <a:lumOff val="60000"/>
            </a:schemeClr>
          </a:solidFill>
          <a:ln>
            <a:solidFill>
              <a:schemeClr val="tx1"/>
            </a:solidFill>
          </a:ln>
        </p:spPr>
        <p:txBody>
          <a:bodyPr>
            <a:normAutofit/>
          </a:bodyPr>
          <a:lstStyle/>
          <a:p>
            <a:pPr algn="l"/>
            <a:r>
              <a:rPr lang="en-US" sz="3600" b="1" dirty="0" smtClean="0">
                <a:solidFill>
                  <a:schemeClr val="tx1"/>
                </a:solidFill>
              </a:rPr>
              <a:t>Use quotations to support your arguments and add credibility to your research paper.</a:t>
            </a:r>
            <a:endParaRPr lang="en-US" sz="3600" b="1" dirty="0">
              <a:solidFill>
                <a:schemeClr val="tx1"/>
              </a:solidFill>
            </a:endParaRPr>
          </a:p>
        </p:txBody>
      </p:sp>
      <p:pic>
        <p:nvPicPr>
          <p:cNvPr id="5" name="Picture 2">
            <a:extLst>
              <a:ext uri="{FF2B5EF4-FFF2-40B4-BE49-F238E27FC236}">
                <a16:creationId xmlns:a16="http://schemas.microsoft.com/office/drawing/2014/main" xmlns="" id="{9E9038C4-C1A4-E848-8995-20CAE0650F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2569290"/>
            <a:ext cx="1348841" cy="201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Publication Manual of the American Psychological Association, sixth edition  -     By: American Psychological Association&#10;">
            <a:extLst>
              <a:ext uri="{FF2B5EF4-FFF2-40B4-BE49-F238E27FC236}">
                <a16:creationId xmlns:a16="http://schemas.microsoft.com/office/drawing/2014/main" xmlns="" id="{C99E4F87-3BAC-1243-A63B-A65081063A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2599200"/>
            <a:ext cx="1296144" cy="1947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984" y="4685642"/>
            <a:ext cx="1300733" cy="194689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152" y="4685643"/>
            <a:ext cx="1302736" cy="191683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2320" y="2569290"/>
            <a:ext cx="1319664" cy="1977515"/>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8169" y="4685642"/>
            <a:ext cx="1343815" cy="1905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a:solidFill>
            <a:schemeClr val="accent3">
              <a:lumMod val="40000"/>
              <a:lumOff val="60000"/>
            </a:schemeClr>
          </a:solidFill>
        </p:spPr>
        <p:txBody>
          <a:bodyPr>
            <a:normAutofit fontScale="90000"/>
          </a:bodyPr>
          <a:lstStyle/>
          <a:p>
            <a:pPr lvl="0"/>
            <a:r>
              <a:rPr lang="en-US" sz="5400" b="1" i="1" dirty="0" smtClean="0">
                <a:solidFill>
                  <a:srgbClr val="FF0000"/>
                </a:solidFill>
              </a:rPr>
              <a:t> </a:t>
            </a:r>
            <a:br>
              <a:rPr lang="en-US" sz="5400" b="1" i="1" dirty="0" smtClean="0">
                <a:solidFill>
                  <a:srgbClr val="FF0000"/>
                </a:solidFill>
              </a:rPr>
            </a:br>
            <a:r>
              <a:rPr lang="en-US" sz="6000" i="1" dirty="0" smtClean="0"/>
              <a:t>Tips for Using Quotations </a:t>
            </a:r>
            <a:r>
              <a:rPr lang="en-US" sz="6000" b="1" i="1" dirty="0" smtClean="0">
                <a:solidFill>
                  <a:srgbClr val="FF0000"/>
                </a:solidFill>
              </a:rPr>
              <a:t/>
            </a:r>
            <a:br>
              <a:rPr lang="en-US" sz="6000" b="1" i="1" dirty="0" smtClean="0">
                <a:solidFill>
                  <a:srgbClr val="FF0000"/>
                </a:solidFill>
              </a:rPr>
            </a:br>
            <a:endParaRPr lang="en-US" sz="6000" b="1" i="1" dirty="0">
              <a:solidFill>
                <a:srgbClr val="FF0000"/>
              </a:solidFill>
            </a:endParaRPr>
          </a:p>
        </p:txBody>
      </p:sp>
      <p:sp>
        <p:nvSpPr>
          <p:cNvPr id="3" name="Subtitle 2"/>
          <p:cNvSpPr>
            <a:spLocks noGrp="1"/>
          </p:cNvSpPr>
          <p:nvPr>
            <p:ph type="subTitle" idx="1"/>
          </p:nvPr>
        </p:nvSpPr>
        <p:spPr>
          <a:xfrm>
            <a:off x="762000" y="1752600"/>
            <a:ext cx="8001000" cy="4724400"/>
          </a:xfrm>
          <a:solidFill>
            <a:schemeClr val="accent3">
              <a:lumMod val="40000"/>
              <a:lumOff val="60000"/>
            </a:schemeClr>
          </a:solidFill>
          <a:ln>
            <a:solidFill>
              <a:schemeClr val="tx1"/>
            </a:solidFill>
          </a:ln>
        </p:spPr>
        <p:txBody>
          <a:bodyPr>
            <a:normAutofit/>
          </a:bodyPr>
          <a:lstStyle/>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sym typeface="Wingdings"/>
              </a:rPr>
              <a:t></a:t>
            </a:r>
            <a:r>
              <a:rPr lang="en-US" sz="3600" b="1" dirty="0" smtClean="0">
                <a:solidFill>
                  <a:srgbClr val="000000"/>
                </a:solidFill>
                <a:latin typeface="Verdana" pitchFamily="34" charset="0"/>
                <a:cs typeface="Times New Roman" pitchFamily="18" charset="0"/>
              </a:rPr>
              <a:t>Students frequently overuse </a:t>
            </a:r>
          </a:p>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rPr>
              <a:t>   direct quotation </a:t>
            </a:r>
          </a:p>
          <a:p>
            <a:pPr lvl="0" algn="l" eaLnBrk="0" fontAlgn="base" hangingPunct="0">
              <a:spcBef>
                <a:spcPct val="0"/>
              </a:spcBef>
              <a:spcAft>
                <a:spcPct val="0"/>
              </a:spcAft>
            </a:pPr>
            <a:endParaRPr lang="en-US" sz="3600" b="1" dirty="0" smtClean="0">
              <a:solidFill>
                <a:srgbClr val="000000"/>
              </a:solidFill>
              <a:latin typeface="Verdana" pitchFamily="34" charset="0"/>
              <a:cs typeface="Times New Roman" pitchFamily="18" charset="0"/>
            </a:endParaRPr>
          </a:p>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sym typeface="Wingdings"/>
              </a:rPr>
              <a:t>O</a:t>
            </a:r>
            <a:r>
              <a:rPr lang="en-US" sz="3600" b="1" dirty="0" smtClean="0">
                <a:solidFill>
                  <a:srgbClr val="000000"/>
                </a:solidFill>
                <a:latin typeface="Verdana" pitchFamily="34" charset="0"/>
                <a:cs typeface="Times New Roman" pitchFamily="18" charset="0"/>
              </a:rPr>
              <a:t>nly about 10% of </a:t>
            </a:r>
          </a:p>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rPr>
              <a:t>   your final manuscript </a:t>
            </a:r>
          </a:p>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rPr>
              <a:t>   should appear as directly </a:t>
            </a:r>
          </a:p>
          <a:p>
            <a:pPr lvl="0" algn="l" eaLnBrk="0" fontAlgn="base" hangingPunct="0">
              <a:spcBef>
                <a:spcPct val="0"/>
              </a:spcBef>
              <a:spcAft>
                <a:spcPct val="0"/>
              </a:spcAft>
            </a:pPr>
            <a:r>
              <a:rPr lang="en-US" sz="3600" b="1" dirty="0" smtClean="0">
                <a:solidFill>
                  <a:srgbClr val="000000"/>
                </a:solidFill>
                <a:latin typeface="Verdana" pitchFamily="34" charset="0"/>
                <a:cs typeface="Times New Roman" pitchFamily="18" charset="0"/>
              </a:rPr>
              <a:t>   quoted matter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i="1" dirty="0" smtClean="0"/>
              <a:t>Example</a:t>
            </a:r>
            <a:endParaRPr lang="en-US" sz="6000" i="1" dirty="0"/>
          </a:p>
        </p:txBody>
      </p:sp>
      <p:sp>
        <p:nvSpPr>
          <p:cNvPr id="3" name="Subtitle 2"/>
          <p:cNvSpPr>
            <a:spLocks noGrp="1"/>
          </p:cNvSpPr>
          <p:nvPr>
            <p:ph type="subTitle" idx="1"/>
          </p:nvPr>
        </p:nvSpPr>
        <p:spPr>
          <a:xfrm>
            <a:off x="685800" y="2057400"/>
            <a:ext cx="7924800" cy="4572000"/>
          </a:xfrm>
          <a:solidFill>
            <a:schemeClr val="accent3">
              <a:lumMod val="40000"/>
              <a:lumOff val="60000"/>
            </a:schemeClr>
          </a:solidFill>
          <a:ln>
            <a:solidFill>
              <a:schemeClr val="tx1"/>
            </a:solidFill>
          </a:ln>
        </p:spPr>
        <p:txBody>
          <a:bodyPr>
            <a:normAutofit/>
          </a:bodyPr>
          <a:lstStyle/>
          <a:p>
            <a:pPr algn="just"/>
            <a:r>
              <a:rPr lang="en-US" b="1" dirty="0" smtClean="0">
                <a:solidFill>
                  <a:schemeClr val="tx1"/>
                </a:solidFill>
              </a:rPr>
              <a:t>Interpreting these results, Robbins et al. (2003) suggested that the “therapists in dropout cases may have inadvertently validated parental negatively about the adolescent without adequately responding to the adolescent’s needs or concerns” (p. 541), contributing to an overall climate of negativity.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a:solidFill>
            <a:schemeClr val="accent3">
              <a:lumMod val="40000"/>
              <a:lumOff val="60000"/>
            </a:schemeClr>
          </a:solidFill>
        </p:spPr>
        <p:txBody>
          <a:bodyPr>
            <a:normAutofit/>
          </a:bodyPr>
          <a:lstStyle/>
          <a:p>
            <a:r>
              <a:rPr lang="en-US" sz="5400" b="1" i="1" dirty="0" smtClean="0"/>
              <a:t>For Quotations</a:t>
            </a:r>
            <a:endParaRPr lang="en-US" sz="6000" b="1" i="1" dirty="0"/>
          </a:p>
        </p:txBody>
      </p:sp>
      <p:sp>
        <p:nvSpPr>
          <p:cNvPr id="3" name="Subtitle 2"/>
          <p:cNvSpPr>
            <a:spLocks noGrp="1"/>
          </p:cNvSpPr>
          <p:nvPr>
            <p:ph type="subTitle" idx="1"/>
          </p:nvPr>
        </p:nvSpPr>
        <p:spPr>
          <a:xfrm>
            <a:off x="685800" y="1752600"/>
            <a:ext cx="7924800" cy="4800600"/>
          </a:xfrm>
          <a:solidFill>
            <a:schemeClr val="accent3">
              <a:lumMod val="40000"/>
              <a:lumOff val="60000"/>
            </a:schemeClr>
          </a:solidFill>
          <a:ln>
            <a:solidFill>
              <a:schemeClr val="tx1"/>
            </a:solidFill>
          </a:ln>
        </p:spPr>
        <p:txBody>
          <a:bodyPr>
            <a:normAutofit/>
          </a:bodyPr>
          <a:lstStyle/>
          <a:p>
            <a:pPr marL="514350" indent="-514350" algn="l"/>
            <a:r>
              <a:rPr lang="en-US" dirty="0" smtClean="0">
                <a:solidFill>
                  <a:schemeClr val="tx1"/>
                </a:solidFill>
              </a:rPr>
              <a:t>1. Must be identical to the original. Match the source document word for word</a:t>
            </a:r>
          </a:p>
          <a:p>
            <a:pPr marL="514350" indent="-514350" algn="l"/>
            <a:endParaRPr lang="en-US" sz="1200" dirty="0" smtClean="0">
              <a:solidFill>
                <a:schemeClr val="tx1"/>
              </a:solidFill>
            </a:endParaRPr>
          </a:p>
          <a:p>
            <a:pPr marL="398463" indent="-398463" algn="l"/>
            <a:r>
              <a:rPr lang="en-US" dirty="0" smtClean="0">
                <a:solidFill>
                  <a:schemeClr val="tx1"/>
                </a:solidFill>
              </a:rPr>
              <a:t>2. Put quotation marks around the original author’s exact words</a:t>
            </a:r>
          </a:p>
          <a:p>
            <a:pPr marL="398463" indent="-398463" algn="l"/>
            <a:r>
              <a:rPr lang="en-US" dirty="0" smtClean="0">
                <a:solidFill>
                  <a:schemeClr val="tx1"/>
                </a:solidFill>
              </a:rPr>
              <a:t>3. Must reference the original source</a:t>
            </a:r>
          </a:p>
          <a:p>
            <a:pPr marL="398463" indent="-398463" algn="l"/>
            <a:r>
              <a:rPr lang="en-US" dirty="0" smtClean="0">
                <a:solidFill>
                  <a:schemeClr val="tx1"/>
                </a:solidFill>
              </a:rPr>
              <a:t>4. Include the page number of the original source</a:t>
            </a:r>
          </a:p>
          <a:p>
            <a:pPr marL="398463" indent="-398463" algn="l"/>
            <a:endParaRPr lang="en-US" b="1" dirty="0" smtClean="0">
              <a:solidFill>
                <a:schemeClr val="tx1"/>
              </a:solidFill>
            </a:endParaRPr>
          </a:p>
          <a:p>
            <a:pPr marL="514350" indent="-514350" algn="l"/>
            <a:endParaRPr lang="en-US" b="1"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1B1C1D"/>
                </a:solidFill>
              </a:rPr>
              <a:t>Paraphrasing </a:t>
            </a:r>
            <a:r>
              <a:rPr lang="en-US" sz="3600" dirty="0" err="1" smtClean="0">
                <a:solidFill>
                  <a:srgbClr val="1B1C1D"/>
                </a:solidFill>
              </a:rPr>
              <a:t>vs</a:t>
            </a:r>
            <a:r>
              <a:rPr lang="en-US" sz="3600" dirty="0" smtClean="0">
                <a:solidFill>
                  <a:srgbClr val="1B1C1D"/>
                </a:solidFill>
              </a:rPr>
              <a:t> Summarizing</a:t>
            </a:r>
            <a:endParaRPr lang="en-US" sz="2800" dirty="0"/>
          </a:p>
        </p:txBody>
      </p:sp>
      <p:graphicFrame>
        <p:nvGraphicFramePr>
          <p:cNvPr id="4" name="Content Placeholder 3"/>
          <p:cNvGraphicFramePr>
            <a:graphicFrameLocks noGrp="1"/>
          </p:cNvGraphicFramePr>
          <p:nvPr>
            <p:ph idx="1"/>
          </p:nvPr>
        </p:nvGraphicFramePr>
        <p:xfrm>
          <a:off x="539553" y="1491706"/>
          <a:ext cx="8147247" cy="4573739"/>
        </p:xfrm>
        <a:graphic>
          <a:graphicData uri="http://schemas.openxmlformats.org/drawingml/2006/table">
            <a:tbl>
              <a:tblPr/>
              <a:tblGrid>
                <a:gridCol w="1296143"/>
                <a:gridCol w="3240360"/>
                <a:gridCol w="3610744"/>
              </a:tblGrid>
              <a:tr h="257575">
                <a:tc>
                  <a:txBody>
                    <a:bodyPr/>
                    <a:lstStyle/>
                    <a:p>
                      <a:pPr rtl="0"/>
                      <a:r>
                        <a:rPr lang="en-US" sz="1400" b="1" dirty="0">
                          <a:solidFill>
                            <a:srgbClr val="1B1C1D"/>
                          </a:solidFill>
                          <a:effectLst/>
                          <a:latin typeface="Lucida Bright" panose="02040602050505020304" pitchFamily="18" charset="0"/>
                        </a:rPr>
                        <a:t>Feature</a:t>
                      </a:r>
                      <a:endParaRPr lang="en-US" sz="1400" dirty="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dirty="0">
                          <a:solidFill>
                            <a:srgbClr val="1B1C1D"/>
                          </a:solidFill>
                          <a:effectLst/>
                          <a:latin typeface="Lucida Bright" panose="02040602050505020304" pitchFamily="18" charset="0"/>
                        </a:rPr>
                        <a:t>Paraphrasing</a:t>
                      </a:r>
                      <a:endParaRPr lang="en-US" sz="1400" dirty="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dirty="0">
                          <a:solidFill>
                            <a:srgbClr val="1B1C1D"/>
                          </a:solidFill>
                          <a:effectLst/>
                          <a:latin typeface="Lucida Bright" panose="02040602050505020304" pitchFamily="18" charset="0"/>
                        </a:rPr>
                        <a:t>Summarizing</a:t>
                      </a:r>
                      <a:endParaRPr lang="en-US" sz="1400" dirty="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r h="754327">
                <a:tc>
                  <a:txBody>
                    <a:bodyPr/>
                    <a:lstStyle/>
                    <a:p>
                      <a:pPr rtl="0"/>
                      <a:r>
                        <a:rPr lang="en-US" sz="1400" b="1" dirty="0">
                          <a:solidFill>
                            <a:srgbClr val="1B1C1D"/>
                          </a:solidFill>
                          <a:effectLst/>
                          <a:latin typeface="Lucida Bright" panose="02040602050505020304" pitchFamily="18" charset="0"/>
                        </a:rPr>
                        <a:t>Purpose</a:t>
                      </a:r>
                      <a:endParaRPr lang="en-US" sz="1400" dirty="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dirty="0">
                          <a:solidFill>
                            <a:srgbClr val="1B1C1D"/>
                          </a:solidFill>
                          <a:effectLst/>
                          <a:latin typeface="Lucida Bright" panose="02040602050505020304" pitchFamily="18" charset="0"/>
                        </a:rPr>
                        <a:t>To </a:t>
                      </a:r>
                      <a:r>
                        <a:rPr lang="en-US" sz="1400" b="1" dirty="0">
                          <a:solidFill>
                            <a:srgbClr val="1B1C1D"/>
                          </a:solidFill>
                          <a:effectLst/>
                          <a:latin typeface="Lucida Bright" panose="02040602050505020304" pitchFamily="18" charset="0"/>
                        </a:rPr>
                        <a:t>restate a specific section</a:t>
                      </a:r>
                      <a:r>
                        <a:rPr lang="en-US" sz="1400" dirty="0">
                          <a:solidFill>
                            <a:srgbClr val="1B1C1D"/>
                          </a:solidFill>
                          <a:effectLst/>
                          <a:latin typeface="Lucida Bright" panose="02040602050505020304" pitchFamily="18" charset="0"/>
                        </a:rPr>
                        <a:t> (a sentence or short paragraph) in your own words.</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a:solidFill>
                            <a:srgbClr val="1B1C1D"/>
                          </a:solidFill>
                          <a:effectLst/>
                          <a:latin typeface="Lucida Bright" panose="02040602050505020304" pitchFamily="18" charset="0"/>
                        </a:rPr>
                        <a:t>To </a:t>
                      </a:r>
                      <a:r>
                        <a:rPr lang="en-US" sz="1400" b="1">
                          <a:solidFill>
                            <a:srgbClr val="1B1C1D"/>
                          </a:solidFill>
                          <a:effectLst/>
                          <a:latin typeface="Lucida Bright" panose="02040602050505020304" pitchFamily="18" charset="0"/>
                        </a:rPr>
                        <a:t>condense the main ideas</a:t>
                      </a:r>
                      <a:r>
                        <a:rPr lang="en-US" sz="1400">
                          <a:solidFill>
                            <a:srgbClr val="1B1C1D"/>
                          </a:solidFill>
                          <a:effectLst/>
                          <a:latin typeface="Lucida Bright" panose="02040602050505020304" pitchFamily="18" charset="0"/>
                        </a:rPr>
                        <a:t> of a larger text (an article, chapter, or book) into a brief overview.</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r h="754327">
                <a:tc>
                  <a:txBody>
                    <a:bodyPr/>
                    <a:lstStyle/>
                    <a:p>
                      <a:pPr rtl="0"/>
                      <a:r>
                        <a:rPr lang="en-US" sz="1400" b="1" dirty="0">
                          <a:solidFill>
                            <a:srgbClr val="1B1C1D"/>
                          </a:solidFill>
                          <a:effectLst/>
                          <a:latin typeface="Lucida Bright" panose="02040602050505020304" pitchFamily="18" charset="0"/>
                        </a:rPr>
                        <a:t>Scope</a:t>
                      </a:r>
                      <a:endParaRPr lang="en-US" sz="1400" dirty="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dirty="0">
                          <a:solidFill>
                            <a:srgbClr val="1B1C1D"/>
                          </a:solidFill>
                          <a:effectLst/>
                          <a:latin typeface="Lucida Bright" panose="02040602050505020304" pitchFamily="18" charset="0"/>
                        </a:rPr>
                        <a:t>Specific detail</a:t>
                      </a:r>
                      <a:r>
                        <a:rPr lang="en-US" sz="1400" dirty="0">
                          <a:solidFill>
                            <a:srgbClr val="1B1C1D"/>
                          </a:solidFill>
                          <a:effectLst/>
                          <a:latin typeface="Lucida Bright" panose="02040602050505020304" pitchFamily="18" charset="0"/>
                        </a:rPr>
                        <a:t>; focuses on a single point, claim, or piece of evidence.</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a:solidFill>
                            <a:srgbClr val="1B1C1D"/>
                          </a:solidFill>
                          <a:effectLst/>
                          <a:latin typeface="Lucida Bright" panose="02040602050505020304" pitchFamily="18" charset="0"/>
                        </a:rPr>
                        <a:t>Broad overview</a:t>
                      </a:r>
                      <a:r>
                        <a:rPr lang="en-US" sz="1400">
                          <a:solidFill>
                            <a:srgbClr val="1B1C1D"/>
                          </a:solidFill>
                          <a:effectLst/>
                          <a:latin typeface="Lucida Bright" panose="02040602050505020304" pitchFamily="18" charset="0"/>
                        </a:rPr>
                        <a:t>; focuses on the argument, thesis, and major conclusions.</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r h="754327">
                <a:tc>
                  <a:txBody>
                    <a:bodyPr/>
                    <a:lstStyle/>
                    <a:p>
                      <a:pPr rtl="0"/>
                      <a:r>
                        <a:rPr lang="en-US" sz="1400" b="1">
                          <a:solidFill>
                            <a:srgbClr val="1B1C1D"/>
                          </a:solidFill>
                          <a:effectLst/>
                          <a:latin typeface="Lucida Bright" panose="02040602050505020304" pitchFamily="18" charset="0"/>
                        </a:rPr>
                        <a:t>Length</a:t>
                      </a:r>
                      <a:endParaRPr lang="en-US" sz="140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dirty="0">
                          <a:solidFill>
                            <a:srgbClr val="1B1C1D"/>
                          </a:solidFill>
                          <a:effectLst/>
                          <a:latin typeface="Lucida Bright" panose="02040602050505020304" pitchFamily="18" charset="0"/>
                        </a:rPr>
                        <a:t>Generally </a:t>
                      </a:r>
                      <a:r>
                        <a:rPr lang="en-US" sz="1400" b="1" dirty="0">
                          <a:solidFill>
                            <a:srgbClr val="1B1C1D"/>
                          </a:solidFill>
                          <a:effectLst/>
                          <a:latin typeface="Lucida Bright" panose="02040602050505020304" pitchFamily="18" charset="0"/>
                        </a:rPr>
                        <a:t>about the same length</a:t>
                      </a:r>
                      <a:r>
                        <a:rPr lang="en-US" sz="1400" dirty="0">
                          <a:solidFill>
                            <a:srgbClr val="1B1C1D"/>
                          </a:solidFill>
                          <a:effectLst/>
                          <a:latin typeface="Lucida Bright" panose="02040602050505020304" pitchFamily="18" charset="0"/>
                        </a:rPr>
                        <a:t> as the original source material, or slightly shorter.</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dirty="0">
                          <a:solidFill>
                            <a:srgbClr val="1B1C1D"/>
                          </a:solidFill>
                          <a:effectLst/>
                          <a:latin typeface="Lucida Bright" panose="02040602050505020304" pitchFamily="18" charset="0"/>
                        </a:rPr>
                        <a:t>Significantly shorter</a:t>
                      </a:r>
                      <a:r>
                        <a:rPr lang="en-US" sz="1400" dirty="0">
                          <a:solidFill>
                            <a:srgbClr val="1B1C1D"/>
                          </a:solidFill>
                          <a:effectLst/>
                          <a:latin typeface="Lucida Bright" panose="02040602050505020304" pitchFamily="18" charset="0"/>
                        </a:rPr>
                        <a:t> than the original source material.</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r h="1085495">
                <a:tc>
                  <a:txBody>
                    <a:bodyPr/>
                    <a:lstStyle/>
                    <a:p>
                      <a:pPr rtl="0"/>
                      <a:r>
                        <a:rPr lang="en-US" sz="1400" b="1">
                          <a:solidFill>
                            <a:srgbClr val="1B1C1D"/>
                          </a:solidFill>
                          <a:effectLst/>
                          <a:latin typeface="Lucida Bright" panose="02040602050505020304" pitchFamily="18" charset="0"/>
                        </a:rPr>
                        <a:t>Detail</a:t>
                      </a:r>
                      <a:endParaRPr lang="en-US" sz="140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dirty="0">
                          <a:solidFill>
                            <a:srgbClr val="1B1C1D"/>
                          </a:solidFill>
                          <a:effectLst/>
                          <a:latin typeface="Lucida Bright" panose="02040602050505020304" pitchFamily="18" charset="0"/>
                        </a:rPr>
                        <a:t>Includes </a:t>
                      </a:r>
                      <a:r>
                        <a:rPr lang="en-US" sz="1400" b="1" dirty="0">
                          <a:solidFill>
                            <a:srgbClr val="1B1C1D"/>
                          </a:solidFill>
                          <a:effectLst/>
                          <a:latin typeface="Lucida Bright" panose="02040602050505020304" pitchFamily="18" charset="0"/>
                        </a:rPr>
                        <a:t>all the important details</a:t>
                      </a:r>
                      <a:r>
                        <a:rPr lang="en-US" sz="1400" dirty="0">
                          <a:solidFill>
                            <a:srgbClr val="1B1C1D"/>
                          </a:solidFill>
                          <a:effectLst/>
                          <a:latin typeface="Lucida Bright" panose="02040602050505020304" pitchFamily="18" charset="0"/>
                        </a:rPr>
                        <a:t> and nuances of the original passage, just using new wording and sentence structure.</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b="1">
                          <a:solidFill>
                            <a:srgbClr val="1B1C1D"/>
                          </a:solidFill>
                          <a:effectLst/>
                          <a:latin typeface="Lucida Bright" panose="02040602050505020304" pitchFamily="18" charset="0"/>
                        </a:rPr>
                        <a:t>Omits specific examples,</a:t>
                      </a:r>
                      <a:r>
                        <a:rPr lang="en-US" sz="1400">
                          <a:solidFill>
                            <a:srgbClr val="1B1C1D"/>
                          </a:solidFill>
                          <a:effectLst/>
                          <a:latin typeface="Lucida Bright" panose="02040602050505020304" pitchFamily="18" charset="0"/>
                        </a:rPr>
                        <a:t> evidence, illustrations, and non-essential details.</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r h="919911">
                <a:tc>
                  <a:txBody>
                    <a:bodyPr/>
                    <a:lstStyle/>
                    <a:p>
                      <a:pPr rtl="0"/>
                      <a:r>
                        <a:rPr lang="en-US" sz="1400" b="1">
                          <a:solidFill>
                            <a:srgbClr val="1B1C1D"/>
                          </a:solidFill>
                          <a:effectLst/>
                          <a:latin typeface="Lucida Bright" panose="02040602050505020304" pitchFamily="18" charset="0"/>
                        </a:rPr>
                        <a:t>When to Use</a:t>
                      </a:r>
                      <a:endParaRPr lang="en-US" sz="1400">
                        <a:solidFill>
                          <a:srgbClr val="1B1C1D"/>
                        </a:solidFill>
                        <a:effectLst/>
                        <a:latin typeface="Lucida Bright" panose="02040602050505020304" pitchFamily="18" charset="0"/>
                      </a:endParaRP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dirty="0">
                          <a:solidFill>
                            <a:srgbClr val="1B1C1D"/>
                          </a:solidFill>
                          <a:effectLst/>
                          <a:latin typeface="Lucida Bright" panose="02040602050505020304" pitchFamily="18" charset="0"/>
                        </a:rPr>
                        <a:t>When you need the </a:t>
                      </a:r>
                      <a:r>
                        <a:rPr lang="en-US" sz="1400" b="1" dirty="0">
                          <a:solidFill>
                            <a:srgbClr val="1B1C1D"/>
                          </a:solidFill>
                          <a:effectLst/>
                          <a:latin typeface="Lucida Bright" panose="02040602050505020304" pitchFamily="18" charset="0"/>
                        </a:rPr>
                        <a:t>full detail</a:t>
                      </a:r>
                      <a:r>
                        <a:rPr lang="en-US" sz="1400" dirty="0">
                          <a:solidFill>
                            <a:srgbClr val="1B1C1D"/>
                          </a:solidFill>
                          <a:effectLst/>
                          <a:latin typeface="Lucida Bright" panose="02040602050505020304" pitchFamily="18" charset="0"/>
                        </a:rPr>
                        <a:t> of an author's specific point, or to clarify a complex passage.</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rtl="0"/>
                      <a:r>
                        <a:rPr lang="en-US" sz="1400" dirty="0">
                          <a:solidFill>
                            <a:srgbClr val="1B1C1D"/>
                          </a:solidFill>
                          <a:effectLst/>
                          <a:latin typeface="Lucida Bright" panose="02040602050505020304" pitchFamily="18" charset="0"/>
                        </a:rPr>
                        <a:t>When you need to provide </a:t>
                      </a:r>
                      <a:r>
                        <a:rPr lang="en-US" sz="1400" b="1" dirty="0">
                          <a:solidFill>
                            <a:srgbClr val="1B1C1D"/>
                          </a:solidFill>
                          <a:effectLst/>
                          <a:latin typeface="Lucida Bright" panose="02040602050505020304" pitchFamily="18" charset="0"/>
                        </a:rPr>
                        <a:t>background context</a:t>
                      </a:r>
                      <a:r>
                        <a:rPr lang="en-US" sz="1400" dirty="0">
                          <a:solidFill>
                            <a:srgbClr val="1B1C1D"/>
                          </a:solidFill>
                          <a:effectLst/>
                          <a:latin typeface="Lucida Bright" panose="02040602050505020304" pitchFamily="18" charset="0"/>
                        </a:rPr>
                        <a:t> or establish the main argument of a source.</a:t>
                      </a:r>
                    </a:p>
                  </a:txBody>
                  <a:tcPr marL="68993" marR="68993" marT="45996" marB="45996"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3">
                        <a:lumMod val="40000"/>
                        <a:lumOff val="60000"/>
                      </a:schemeClr>
                    </a:solidFill>
                  </a:tcPr>
                </a:tc>
              </a:tr>
            </a:tbl>
          </a:graphicData>
        </a:graphic>
      </p:graphicFrame>
    </p:spTree>
    <p:extLst>
      <p:ext uri="{BB962C8B-B14F-4D97-AF65-F5344CB8AC3E}">
        <p14:creationId xmlns:p14="http://schemas.microsoft.com/office/powerpoint/2010/main" val="32540972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i="1" dirty="0" smtClean="0"/>
              <a:t>Paraphrasing</a:t>
            </a:r>
            <a:endParaRPr lang="en-US" sz="6000" i="1" dirty="0"/>
          </a:p>
        </p:txBody>
      </p:sp>
      <p:sp>
        <p:nvSpPr>
          <p:cNvPr id="3" name="Subtitle 2"/>
          <p:cNvSpPr>
            <a:spLocks noGrp="1"/>
          </p:cNvSpPr>
          <p:nvPr>
            <p:ph type="subTitle" idx="1"/>
          </p:nvPr>
        </p:nvSpPr>
        <p:spPr>
          <a:xfrm>
            <a:off x="609600" y="2438400"/>
            <a:ext cx="4876800" cy="3733800"/>
          </a:xfrm>
          <a:solidFill>
            <a:schemeClr val="accent3">
              <a:lumMod val="40000"/>
              <a:lumOff val="60000"/>
            </a:schemeClr>
          </a:solidFill>
          <a:ln>
            <a:solidFill>
              <a:schemeClr val="tx1"/>
            </a:solidFill>
          </a:ln>
        </p:spPr>
        <p:txBody>
          <a:bodyPr>
            <a:noAutofit/>
          </a:bodyPr>
          <a:lstStyle/>
          <a:p>
            <a:pPr algn="l"/>
            <a:r>
              <a:rPr lang="en-US" sz="3600" b="1" dirty="0" smtClean="0">
                <a:solidFill>
                  <a:schemeClr val="tx1"/>
                </a:solidFill>
              </a:rPr>
              <a:t>Presenting </a:t>
            </a:r>
            <a:r>
              <a:rPr lang="en-US" sz="3600" b="1" i="1" dirty="0" smtClean="0">
                <a:solidFill>
                  <a:schemeClr val="tx1"/>
                </a:solidFill>
              </a:rPr>
              <a:t>someone else’s</a:t>
            </a:r>
            <a:r>
              <a:rPr lang="en-US" sz="3600" b="1" dirty="0" smtClean="0">
                <a:solidFill>
                  <a:schemeClr val="tx1"/>
                </a:solidFill>
              </a:rPr>
              <a:t> essential ideas and information in </a:t>
            </a:r>
            <a:r>
              <a:rPr lang="en-US" sz="3600" b="1" i="1" u="sng" dirty="0" smtClean="0">
                <a:solidFill>
                  <a:schemeClr val="tx1"/>
                </a:solidFill>
              </a:rPr>
              <a:t>your own words or language</a:t>
            </a:r>
            <a:endParaRPr lang="en-US" sz="4000" b="1" i="1" u="sng" dirty="0" smtClean="0">
              <a:solidFill>
                <a:schemeClr val="tx1"/>
              </a:solidFill>
            </a:endParaRPr>
          </a:p>
        </p:txBody>
      </p:sp>
      <p:pic>
        <p:nvPicPr>
          <p:cNvPr id="4" name="Picture 3" descr="Paraphrasing.jpg"/>
          <p:cNvPicPr>
            <a:picLocks noChangeAspect="1"/>
          </p:cNvPicPr>
          <p:nvPr/>
        </p:nvPicPr>
        <p:blipFill>
          <a:blip r:embed="rId3" cstate="print"/>
          <a:stretch>
            <a:fillRect/>
          </a:stretch>
        </p:blipFill>
        <p:spPr>
          <a:xfrm>
            <a:off x="5714999" y="2438400"/>
            <a:ext cx="2581835" cy="3657600"/>
          </a:xfrm>
          <a:prstGeom prst="rect">
            <a:avLst/>
          </a:prstGeom>
          <a:ln>
            <a:solidFill>
              <a:schemeClr val="accent1"/>
            </a:solid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i="1" dirty="0" smtClean="0"/>
              <a:t>Example</a:t>
            </a:r>
            <a:endParaRPr lang="en-US" sz="6000" i="1" dirty="0"/>
          </a:p>
        </p:txBody>
      </p:sp>
      <p:sp>
        <p:nvSpPr>
          <p:cNvPr id="3" name="Subtitle 2"/>
          <p:cNvSpPr>
            <a:spLocks noGrp="1"/>
          </p:cNvSpPr>
          <p:nvPr>
            <p:ph type="subTitle" idx="1"/>
          </p:nvPr>
        </p:nvSpPr>
        <p:spPr>
          <a:xfrm>
            <a:off x="685800" y="2057400"/>
            <a:ext cx="7924800" cy="4572000"/>
          </a:xfrm>
          <a:solidFill>
            <a:schemeClr val="accent3">
              <a:lumMod val="40000"/>
              <a:lumOff val="60000"/>
            </a:schemeClr>
          </a:solidFill>
          <a:ln>
            <a:solidFill>
              <a:schemeClr val="tx1"/>
            </a:solidFill>
          </a:ln>
        </p:spPr>
        <p:txBody>
          <a:bodyPr>
            <a:normAutofit fontScale="70000" lnSpcReduction="20000"/>
          </a:bodyPr>
          <a:lstStyle/>
          <a:p>
            <a:pPr algn="just"/>
            <a:r>
              <a:rPr lang="en-US" sz="3600" b="1" dirty="0" smtClean="0">
                <a:solidFill>
                  <a:schemeClr val="tx1"/>
                </a:solidFill>
              </a:rPr>
              <a:t>Original source:  </a:t>
            </a:r>
            <a:r>
              <a:rPr lang="en-US" sz="3600" i="1" dirty="0" smtClean="0">
                <a:solidFill>
                  <a:schemeClr val="tx1"/>
                </a:solidFill>
              </a:rPr>
              <a:t>Lizzie Borden: A Case Book of Family and Crime in the 1890s</a:t>
            </a:r>
            <a:r>
              <a:rPr lang="en-US" sz="3600" dirty="0" smtClean="0">
                <a:solidFill>
                  <a:schemeClr val="tx1"/>
                </a:solidFill>
              </a:rPr>
              <a:t> by Joyce Williams, et al.:</a:t>
            </a:r>
          </a:p>
          <a:p>
            <a:pPr algn="just"/>
            <a:endParaRPr lang="en-US" sz="3600" dirty="0" smtClean="0">
              <a:solidFill>
                <a:schemeClr val="tx1"/>
              </a:solidFill>
            </a:endParaRPr>
          </a:p>
          <a:p>
            <a:pPr algn="just"/>
            <a:r>
              <a:rPr lang="en-US" sz="3600" b="1" dirty="0" smtClean="0">
                <a:solidFill>
                  <a:schemeClr val="tx1"/>
                </a:solidFill>
              </a:rPr>
              <a:t>The rise of industry, the growth of cities, and the expansion of the population were the three great developments of late nineteenth century American history. As new, larger, steam-powered factories became a feature of the American landscape in the East, they transformed farm hands into industrial laborers, and provided jobs for a rising tide of immigrants. With industry came urbanization the growth of large cities (like Fall River, Massachusetts, where the </a:t>
            </a:r>
            <a:r>
              <a:rPr lang="en-US" sz="3600" b="1" dirty="0" err="1" smtClean="0">
                <a:solidFill>
                  <a:schemeClr val="tx1"/>
                </a:solidFill>
              </a:rPr>
              <a:t>Bordens</a:t>
            </a:r>
            <a:r>
              <a:rPr lang="en-US" sz="3600" b="1" dirty="0" smtClean="0">
                <a:solidFill>
                  <a:schemeClr val="tx1"/>
                </a:solidFill>
              </a:rPr>
              <a:t> lived) which became the centers of production as well as of commerce and trade.</a:t>
            </a:r>
          </a:p>
          <a:p>
            <a:pPr algn="just"/>
            <a:endParaRPr lang="en-US" sz="3600" b="1" dirty="0" smtClean="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a:solidFill>
            <a:schemeClr val="accent3">
              <a:lumMod val="40000"/>
              <a:lumOff val="60000"/>
            </a:schemeClr>
          </a:solidFill>
        </p:spPr>
        <p:txBody>
          <a:bodyPr>
            <a:normAutofit/>
          </a:bodyPr>
          <a:lstStyle/>
          <a:p>
            <a:r>
              <a:rPr lang="en-US" sz="5400" i="1" dirty="0" smtClean="0"/>
              <a:t>After Paraphrasing</a:t>
            </a:r>
            <a:endParaRPr lang="en-US" sz="6000" i="1" dirty="0"/>
          </a:p>
        </p:txBody>
      </p:sp>
      <p:sp>
        <p:nvSpPr>
          <p:cNvPr id="3" name="Subtitle 2"/>
          <p:cNvSpPr>
            <a:spLocks noGrp="1"/>
          </p:cNvSpPr>
          <p:nvPr>
            <p:ph type="subTitle" idx="1"/>
          </p:nvPr>
        </p:nvSpPr>
        <p:spPr>
          <a:xfrm>
            <a:off x="762000" y="1828800"/>
            <a:ext cx="7924800" cy="4267200"/>
          </a:xfrm>
          <a:solidFill>
            <a:schemeClr val="accent3">
              <a:lumMod val="40000"/>
              <a:lumOff val="60000"/>
            </a:schemeClr>
          </a:solidFill>
          <a:ln>
            <a:solidFill>
              <a:schemeClr val="tx1"/>
            </a:solidFill>
          </a:ln>
        </p:spPr>
        <p:txBody>
          <a:bodyPr>
            <a:normAutofit fontScale="92500"/>
          </a:bodyPr>
          <a:lstStyle/>
          <a:p>
            <a:pPr algn="just"/>
            <a:r>
              <a:rPr lang="en-US" b="1" dirty="0" smtClean="0">
                <a:solidFill>
                  <a:schemeClr val="tx1"/>
                </a:solidFill>
              </a:rPr>
              <a:t>Fall River, where the Borden family lived, was typical of northeastern industrial cities of the nineteenth century. Steam-powered production had shifted labor from agriculture to manufacturing, and as immigrants arrived in the US, they found work in these new factories. As a result, populations grew, and large urban areas arose. Fall River was one of these manufacturing and commercial centers (Williams, 1890).</a:t>
            </a:r>
          </a:p>
          <a:p>
            <a:pPr algn="just"/>
            <a:endParaRPr lang="en-US" b="1" dirty="0" smtClean="0">
              <a:solidFill>
                <a:schemeClr val="tx1"/>
              </a:solidFill>
            </a:endParaRPr>
          </a:p>
          <a:p>
            <a:pPr algn="just"/>
            <a:endParaRPr lang="en-US" b="1"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a:solidFill>
            <a:schemeClr val="accent3">
              <a:lumMod val="40000"/>
              <a:lumOff val="60000"/>
            </a:schemeClr>
          </a:solidFill>
        </p:spPr>
        <p:txBody>
          <a:bodyPr>
            <a:normAutofit/>
          </a:bodyPr>
          <a:lstStyle/>
          <a:p>
            <a:r>
              <a:rPr lang="en-US" sz="5400" i="1" dirty="0" smtClean="0"/>
              <a:t>For Paraphrasing</a:t>
            </a:r>
            <a:endParaRPr lang="en-US" sz="6000" i="1" dirty="0"/>
          </a:p>
        </p:txBody>
      </p:sp>
      <p:sp>
        <p:nvSpPr>
          <p:cNvPr id="3" name="Subtitle 2"/>
          <p:cNvSpPr>
            <a:spLocks noGrp="1"/>
          </p:cNvSpPr>
          <p:nvPr>
            <p:ph type="subTitle" idx="1"/>
          </p:nvPr>
        </p:nvSpPr>
        <p:spPr>
          <a:xfrm>
            <a:off x="762000" y="1828800"/>
            <a:ext cx="7924800" cy="4267200"/>
          </a:xfrm>
          <a:solidFill>
            <a:schemeClr val="accent3">
              <a:lumMod val="40000"/>
              <a:lumOff val="60000"/>
            </a:schemeClr>
          </a:solidFill>
          <a:ln>
            <a:solidFill>
              <a:schemeClr val="tx1"/>
            </a:solidFill>
          </a:ln>
        </p:spPr>
        <p:txBody>
          <a:bodyPr>
            <a:normAutofit/>
          </a:bodyPr>
          <a:lstStyle/>
          <a:p>
            <a:pPr marL="514350" indent="-514350" algn="l">
              <a:buAutoNum type="arabicPeriod"/>
            </a:pPr>
            <a:endParaRPr lang="en-US" sz="1200" b="1" dirty="0" smtClean="0">
              <a:solidFill>
                <a:schemeClr val="tx1"/>
              </a:solidFill>
            </a:endParaRPr>
          </a:p>
          <a:p>
            <a:pPr marL="514350" indent="-514350" algn="l">
              <a:buFont typeface="Arial" pitchFamily="34" charset="0"/>
              <a:buAutoNum type="arabicPeriod"/>
            </a:pPr>
            <a:r>
              <a:rPr lang="en-US" b="1" dirty="0" smtClean="0">
                <a:solidFill>
                  <a:schemeClr val="tx1"/>
                </a:solidFill>
              </a:rPr>
              <a:t>The paraphrased material is usually </a:t>
            </a:r>
            <a:r>
              <a:rPr lang="en-US" b="1" dirty="0" smtClean="0">
                <a:solidFill>
                  <a:schemeClr val="tx1"/>
                </a:solidFill>
              </a:rPr>
              <a:t>the same length or slightly shorter </a:t>
            </a:r>
            <a:r>
              <a:rPr lang="en-US" b="1" dirty="0" smtClean="0">
                <a:solidFill>
                  <a:schemeClr val="tx1"/>
                </a:solidFill>
              </a:rPr>
              <a:t>than the original passage</a:t>
            </a:r>
          </a:p>
          <a:p>
            <a:pPr marL="514350" indent="-514350" algn="l">
              <a:buFont typeface="Arial" pitchFamily="34" charset="0"/>
              <a:buAutoNum type="arabicPeriod"/>
            </a:pPr>
            <a:endParaRPr lang="en-US" sz="1200" b="1" dirty="0" smtClean="0">
              <a:solidFill>
                <a:schemeClr val="tx1"/>
              </a:solidFill>
            </a:endParaRPr>
          </a:p>
          <a:p>
            <a:pPr marL="514350" indent="-514350" algn="l">
              <a:buFont typeface="Arial" pitchFamily="34" charset="0"/>
              <a:buAutoNum type="arabicPeriod"/>
            </a:pPr>
            <a:r>
              <a:rPr lang="en-US" b="1" dirty="0" smtClean="0">
                <a:solidFill>
                  <a:schemeClr val="tx1"/>
                </a:solidFill>
              </a:rPr>
              <a:t>Must use your own words</a:t>
            </a:r>
          </a:p>
          <a:p>
            <a:pPr marL="514350" indent="-514350" algn="l"/>
            <a:endParaRPr lang="en-US" b="1" dirty="0" smtClean="0">
              <a:solidFill>
                <a:schemeClr val="tx1"/>
              </a:solidFill>
            </a:endParaRPr>
          </a:p>
          <a:p>
            <a:pPr marL="514350" indent="-514350" algn="l"/>
            <a:r>
              <a:rPr lang="en-US" b="1" dirty="0" smtClean="0">
                <a:solidFill>
                  <a:schemeClr val="tx1"/>
                </a:solidFill>
              </a:rPr>
              <a:t>3.  Must reference the original source</a:t>
            </a:r>
          </a:p>
          <a:p>
            <a:pPr marL="514350" indent="-514350" algn="l"/>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i="1" dirty="0" smtClean="0"/>
              <a:t>Summarizing</a:t>
            </a:r>
            <a:endParaRPr lang="en-US" sz="6000" i="1" dirty="0"/>
          </a:p>
        </p:txBody>
      </p:sp>
      <p:sp>
        <p:nvSpPr>
          <p:cNvPr id="3" name="Subtitle 2"/>
          <p:cNvSpPr>
            <a:spLocks noGrp="1"/>
          </p:cNvSpPr>
          <p:nvPr>
            <p:ph type="subTitle" idx="1"/>
          </p:nvPr>
        </p:nvSpPr>
        <p:spPr>
          <a:xfrm>
            <a:off x="685800" y="2590800"/>
            <a:ext cx="4724400" cy="3657600"/>
          </a:xfrm>
          <a:solidFill>
            <a:schemeClr val="accent3">
              <a:lumMod val="40000"/>
              <a:lumOff val="60000"/>
            </a:schemeClr>
          </a:solidFill>
          <a:ln>
            <a:solidFill>
              <a:schemeClr val="tx1"/>
            </a:solidFill>
          </a:ln>
        </p:spPr>
        <p:txBody>
          <a:bodyPr>
            <a:noAutofit/>
          </a:bodyPr>
          <a:lstStyle/>
          <a:p>
            <a:pPr algn="just"/>
            <a:r>
              <a:rPr lang="en-US" sz="4000" b="1" dirty="0" smtClean="0">
                <a:solidFill>
                  <a:schemeClr val="tx1"/>
                </a:solidFill>
              </a:rPr>
              <a:t>The author’s original words are rewritten into a substantially shortened form that captures the most important elements</a:t>
            </a:r>
            <a:endParaRPr lang="en-US" sz="4000" b="1" dirty="0">
              <a:solidFill>
                <a:schemeClr val="tx1"/>
              </a:solidFill>
            </a:endParaRPr>
          </a:p>
        </p:txBody>
      </p:sp>
      <p:pic>
        <p:nvPicPr>
          <p:cNvPr id="4" name="Picture 3" descr="images summarise.jpg"/>
          <p:cNvPicPr>
            <a:picLocks noChangeAspect="1"/>
          </p:cNvPicPr>
          <p:nvPr/>
        </p:nvPicPr>
        <p:blipFill>
          <a:blip r:embed="rId3" cstate="print"/>
          <a:stretch>
            <a:fillRect/>
          </a:stretch>
        </p:blipFill>
        <p:spPr>
          <a:xfrm>
            <a:off x="5943600" y="2667000"/>
            <a:ext cx="2743201" cy="32766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a:solidFill>
            <a:schemeClr val="accent3">
              <a:lumMod val="40000"/>
              <a:lumOff val="60000"/>
            </a:schemeClr>
          </a:solidFill>
        </p:spPr>
        <p:txBody>
          <a:bodyPr>
            <a:normAutofit/>
          </a:bodyPr>
          <a:lstStyle/>
          <a:p>
            <a:r>
              <a:rPr lang="en-US" sz="5400" i="1" dirty="0" smtClean="0"/>
              <a:t>Example</a:t>
            </a:r>
            <a:endParaRPr lang="en-US" sz="6000" i="1" dirty="0"/>
          </a:p>
        </p:txBody>
      </p:sp>
      <p:sp>
        <p:nvSpPr>
          <p:cNvPr id="3" name="Subtitle 2"/>
          <p:cNvSpPr>
            <a:spLocks noGrp="1"/>
          </p:cNvSpPr>
          <p:nvPr>
            <p:ph type="subTitle" idx="1"/>
          </p:nvPr>
        </p:nvSpPr>
        <p:spPr>
          <a:xfrm>
            <a:off x="685800" y="2209800"/>
            <a:ext cx="7924800" cy="4267200"/>
          </a:xfrm>
          <a:solidFill>
            <a:schemeClr val="accent3">
              <a:lumMod val="40000"/>
              <a:lumOff val="60000"/>
            </a:schemeClr>
          </a:solidFill>
          <a:ln>
            <a:solidFill>
              <a:schemeClr val="tx1"/>
            </a:solidFill>
          </a:ln>
        </p:spPr>
        <p:txBody>
          <a:bodyPr>
            <a:normAutofit fontScale="62500" lnSpcReduction="20000"/>
          </a:bodyPr>
          <a:lstStyle/>
          <a:p>
            <a:pPr algn="just"/>
            <a:r>
              <a:rPr lang="en-US" sz="3600" b="1" dirty="0" smtClean="0">
                <a:solidFill>
                  <a:schemeClr val="tx1"/>
                </a:solidFill>
              </a:rPr>
              <a:t>Original source:</a:t>
            </a:r>
          </a:p>
          <a:p>
            <a:pPr algn="just"/>
            <a:r>
              <a:rPr lang="en-US" sz="3600" b="1" dirty="0" smtClean="0">
                <a:solidFill>
                  <a:schemeClr val="tx1"/>
                </a:solidFill>
              </a:rPr>
              <a:t> </a:t>
            </a:r>
          </a:p>
          <a:p>
            <a:pPr algn="just"/>
            <a:r>
              <a:rPr lang="en-US" sz="3600" b="1" dirty="0" smtClean="0">
                <a:solidFill>
                  <a:schemeClr val="tx1"/>
                </a:solidFill>
              </a:rPr>
              <a:t>"For the semantic web to function, computers must have access to structured collections of information and sets of inference rules that they can use to conduct automated reasoning. Artificial-intelligence researchers have studied such systems since long before the Web was developed. Knowledge representation, as this technology is often called, is currently in a state comparable to that of hypertext before the advent of the Web: it is clearly a good idea, and some very nice demonstrations exist, but it has not yet changed the world. It contains the seeds of important applications, but to realize its full potential it must be linked into a single global system."</a:t>
            </a:r>
            <a:endParaRPr lang="en-US" sz="3600" b="1"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a:solidFill>
            <a:schemeClr val="accent3">
              <a:lumMod val="40000"/>
              <a:lumOff val="60000"/>
            </a:schemeClr>
          </a:solidFill>
        </p:spPr>
        <p:txBody>
          <a:bodyPr>
            <a:normAutofit/>
          </a:bodyPr>
          <a:lstStyle/>
          <a:p>
            <a:r>
              <a:rPr lang="en-US" sz="5400" i="1" dirty="0" smtClean="0"/>
              <a:t>After Summarizing</a:t>
            </a:r>
            <a:endParaRPr lang="en-US" sz="6000" i="1" dirty="0"/>
          </a:p>
        </p:txBody>
      </p:sp>
      <p:sp>
        <p:nvSpPr>
          <p:cNvPr id="3" name="Subtitle 2"/>
          <p:cNvSpPr>
            <a:spLocks noGrp="1"/>
          </p:cNvSpPr>
          <p:nvPr>
            <p:ph type="subTitle" idx="1"/>
          </p:nvPr>
        </p:nvSpPr>
        <p:spPr>
          <a:xfrm>
            <a:off x="762000" y="1828800"/>
            <a:ext cx="7924800" cy="4267200"/>
          </a:xfrm>
          <a:solidFill>
            <a:schemeClr val="accent3">
              <a:lumMod val="40000"/>
              <a:lumOff val="60000"/>
            </a:schemeClr>
          </a:solidFill>
          <a:ln>
            <a:solidFill>
              <a:schemeClr val="tx1"/>
            </a:solidFill>
          </a:ln>
        </p:spPr>
        <p:txBody>
          <a:bodyPr>
            <a:normAutofit fontScale="92500" lnSpcReduction="20000"/>
          </a:bodyPr>
          <a:lstStyle/>
          <a:p>
            <a:pPr algn="just"/>
            <a:r>
              <a:rPr lang="en-US" b="1" dirty="0" smtClean="0">
                <a:solidFill>
                  <a:schemeClr val="tx1"/>
                </a:solidFill>
              </a:rPr>
              <a:t>Berners-Lee et al (2001) argue that incorporating artificial intelligence techniques into the mechanisms of the Internet will result in new systems with potential to make a large impact on society.</a:t>
            </a:r>
          </a:p>
          <a:p>
            <a:pPr algn="just"/>
            <a:endParaRPr lang="en-US" b="1" dirty="0" smtClean="0">
              <a:solidFill>
                <a:schemeClr val="tx1"/>
              </a:solidFill>
            </a:endParaRPr>
          </a:p>
          <a:p>
            <a:pPr algn="l"/>
            <a:r>
              <a:rPr lang="en-US" b="1" dirty="0" smtClean="0">
                <a:solidFill>
                  <a:schemeClr val="tx1"/>
                </a:solidFill>
              </a:rPr>
              <a:t>References</a:t>
            </a:r>
          </a:p>
          <a:p>
            <a:pPr algn="dist"/>
            <a:r>
              <a:rPr lang="en-US" b="1" dirty="0" smtClean="0">
                <a:solidFill>
                  <a:schemeClr val="tx1"/>
                </a:solidFill>
              </a:rPr>
              <a:t>Berners-Lee, T., </a:t>
            </a:r>
            <a:r>
              <a:rPr lang="en-US" b="1" dirty="0" err="1" smtClean="0">
                <a:solidFill>
                  <a:schemeClr val="tx1"/>
                </a:solidFill>
              </a:rPr>
              <a:t>Hendler</a:t>
            </a:r>
            <a:r>
              <a:rPr lang="en-US" b="1" dirty="0" smtClean="0">
                <a:solidFill>
                  <a:schemeClr val="tx1"/>
                </a:solidFill>
              </a:rPr>
              <a:t>, J. &amp; </a:t>
            </a:r>
            <a:r>
              <a:rPr lang="en-US" b="1" dirty="0" err="1" smtClean="0">
                <a:solidFill>
                  <a:schemeClr val="tx1"/>
                </a:solidFill>
              </a:rPr>
              <a:t>Lassila</a:t>
            </a:r>
            <a:r>
              <a:rPr lang="en-US" b="1" dirty="0" smtClean="0">
                <a:solidFill>
                  <a:schemeClr val="tx1"/>
                </a:solidFill>
              </a:rPr>
              <a:t>, O. (2001, May). The semantic web. </a:t>
            </a:r>
            <a:r>
              <a:rPr lang="en-US" b="1" i="1" dirty="0" smtClean="0">
                <a:solidFill>
                  <a:schemeClr val="tx1"/>
                </a:solidFill>
              </a:rPr>
              <a:t>Scientific American</a:t>
            </a:r>
            <a:r>
              <a:rPr lang="en-US" b="1" dirty="0" smtClean="0">
                <a:solidFill>
                  <a:schemeClr val="tx1"/>
                </a:solidFill>
              </a:rPr>
              <a:t>, </a:t>
            </a:r>
          </a:p>
          <a:p>
            <a:pPr algn="l"/>
            <a:r>
              <a:rPr lang="en-US" b="1" dirty="0" smtClean="0">
                <a:solidFill>
                  <a:schemeClr val="tx1"/>
                </a:solidFill>
              </a:rPr>
              <a:t>35-43.</a:t>
            </a:r>
          </a:p>
          <a:p>
            <a:pPr algn="just"/>
            <a:endParaRPr lang="en-US" b="1"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a:solidFill>
            <a:schemeClr val="accent3">
              <a:lumMod val="40000"/>
              <a:lumOff val="60000"/>
            </a:schemeClr>
          </a:solidFill>
        </p:spPr>
        <p:txBody>
          <a:bodyPr>
            <a:normAutofit/>
          </a:bodyPr>
          <a:lstStyle/>
          <a:p>
            <a:r>
              <a:rPr lang="en-US" sz="5400" i="1" dirty="0" smtClean="0"/>
              <a:t>For Summarizing</a:t>
            </a:r>
            <a:endParaRPr lang="en-US" sz="6000" i="1" dirty="0"/>
          </a:p>
        </p:txBody>
      </p:sp>
      <p:sp>
        <p:nvSpPr>
          <p:cNvPr id="3" name="Subtitle 2"/>
          <p:cNvSpPr>
            <a:spLocks noGrp="1"/>
          </p:cNvSpPr>
          <p:nvPr>
            <p:ph type="subTitle" idx="1"/>
          </p:nvPr>
        </p:nvSpPr>
        <p:spPr>
          <a:xfrm>
            <a:off x="762000" y="1828800"/>
            <a:ext cx="7924800" cy="4267200"/>
          </a:xfrm>
          <a:solidFill>
            <a:schemeClr val="accent3">
              <a:lumMod val="40000"/>
              <a:lumOff val="60000"/>
            </a:schemeClr>
          </a:solidFill>
          <a:ln>
            <a:solidFill>
              <a:schemeClr val="tx1"/>
            </a:solidFill>
          </a:ln>
        </p:spPr>
        <p:txBody>
          <a:bodyPr>
            <a:normAutofit/>
          </a:bodyPr>
          <a:lstStyle/>
          <a:p>
            <a:pPr marL="514350" indent="-514350" algn="l"/>
            <a:r>
              <a:rPr lang="en-US" b="1" dirty="0" smtClean="0">
                <a:solidFill>
                  <a:schemeClr val="tx1"/>
                </a:solidFill>
              </a:rPr>
              <a:t>1. The text is much shorter than the original text</a:t>
            </a:r>
          </a:p>
          <a:p>
            <a:pPr marL="514350" indent="-514350" algn="l"/>
            <a:r>
              <a:rPr lang="en-US" b="1" dirty="0" smtClean="0">
                <a:solidFill>
                  <a:schemeClr val="tx1"/>
                </a:solidFill>
              </a:rPr>
              <a:t>2. Must use your own words, usually with very limited use of quotations</a:t>
            </a:r>
          </a:p>
          <a:p>
            <a:pPr marL="514350" indent="-514350" algn="l"/>
            <a:r>
              <a:rPr lang="en-US" b="1" dirty="0" smtClean="0">
                <a:solidFill>
                  <a:schemeClr val="tx1"/>
                </a:solidFill>
              </a:rPr>
              <a:t>3. Must reference the original source</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a:solidFill>
            <a:schemeClr val="accent3">
              <a:lumMod val="40000"/>
              <a:lumOff val="60000"/>
            </a:schemeClr>
          </a:solidFill>
        </p:spPr>
        <p:txBody>
          <a:bodyPr>
            <a:normAutofit fontScale="90000"/>
          </a:bodyPr>
          <a:lstStyle/>
          <a:p>
            <a:r>
              <a:rPr lang="en-US" sz="5400" b="1" i="1" dirty="0" smtClean="0">
                <a:solidFill>
                  <a:srgbClr val="FF0000"/>
                </a:solidFill>
              </a:rPr>
              <a:t/>
            </a:r>
            <a:br>
              <a:rPr lang="en-US" sz="5400" b="1" i="1" dirty="0" smtClean="0">
                <a:solidFill>
                  <a:srgbClr val="FF0000"/>
                </a:solidFill>
              </a:rPr>
            </a:br>
            <a:r>
              <a:rPr lang="en-US" sz="5400" i="1" dirty="0" smtClean="0"/>
              <a:t>In-Text Citations</a:t>
            </a:r>
            <a:br>
              <a:rPr lang="en-US" sz="5400" i="1" dirty="0" smtClean="0"/>
            </a:br>
            <a:endParaRPr lang="en-US" sz="6000" i="1" dirty="0"/>
          </a:p>
        </p:txBody>
      </p:sp>
      <p:sp>
        <p:nvSpPr>
          <p:cNvPr id="3" name="Subtitle 2"/>
          <p:cNvSpPr>
            <a:spLocks noGrp="1"/>
          </p:cNvSpPr>
          <p:nvPr>
            <p:ph type="subTitle" idx="1"/>
          </p:nvPr>
        </p:nvSpPr>
        <p:spPr>
          <a:xfrm>
            <a:off x="609600" y="1981200"/>
            <a:ext cx="7924800" cy="4495800"/>
          </a:xfrm>
          <a:solidFill>
            <a:schemeClr val="accent3">
              <a:lumMod val="40000"/>
              <a:lumOff val="60000"/>
            </a:schemeClr>
          </a:solidFill>
          <a:ln>
            <a:solidFill>
              <a:schemeClr val="tx1"/>
            </a:solidFill>
          </a:ln>
        </p:spPr>
        <p:txBody>
          <a:bodyPr>
            <a:normAutofit fontScale="47500" lnSpcReduction="20000"/>
          </a:bodyPr>
          <a:lstStyle/>
          <a:p>
            <a:pPr algn="just"/>
            <a:r>
              <a:rPr lang="en-US" sz="3800" b="1" dirty="0" smtClean="0">
                <a:solidFill>
                  <a:schemeClr val="tx1"/>
                </a:solidFill>
              </a:rPr>
              <a:t>Whenever you paraphrase, </a:t>
            </a:r>
            <a:r>
              <a:rPr lang="en-US" sz="3800" b="1" dirty="0" err="1" smtClean="0">
                <a:solidFill>
                  <a:schemeClr val="tx1"/>
                </a:solidFill>
              </a:rPr>
              <a:t>summarise</a:t>
            </a:r>
            <a:r>
              <a:rPr lang="en-US" sz="3800" b="1" dirty="0" smtClean="0">
                <a:solidFill>
                  <a:schemeClr val="tx1"/>
                </a:solidFill>
              </a:rPr>
              <a:t> or quote from a particular source, you have to do “In-text Citation”</a:t>
            </a:r>
          </a:p>
          <a:p>
            <a:pPr algn="just"/>
            <a:endParaRPr lang="en-US" sz="3800" b="1" dirty="0" smtClean="0">
              <a:solidFill>
                <a:schemeClr val="tx1"/>
              </a:solidFill>
            </a:endParaRPr>
          </a:p>
          <a:p>
            <a:pPr algn="just"/>
            <a:r>
              <a:rPr lang="en-US" sz="3800" b="1" dirty="0" smtClean="0">
                <a:solidFill>
                  <a:schemeClr val="tx1"/>
                </a:solidFill>
              </a:rPr>
              <a:t>An In-text Citation is referencing a work in the body of the text.</a:t>
            </a:r>
          </a:p>
          <a:p>
            <a:pPr algn="just"/>
            <a:endParaRPr lang="en-US" sz="3800" b="1" dirty="0" smtClean="0">
              <a:solidFill>
                <a:schemeClr val="tx1"/>
              </a:solidFill>
            </a:endParaRPr>
          </a:p>
          <a:p>
            <a:pPr algn="just"/>
            <a:r>
              <a:rPr lang="en-US" sz="3800" b="1" dirty="0" smtClean="0">
                <a:solidFill>
                  <a:schemeClr val="tx1"/>
                </a:solidFill>
              </a:rPr>
              <a:t>It consist of the author’s surname and date of publication. To include page number if there is a direct quotation</a:t>
            </a:r>
          </a:p>
          <a:p>
            <a:pPr algn="l"/>
            <a:endParaRPr lang="en-US" b="1" dirty="0" smtClean="0">
              <a:solidFill>
                <a:schemeClr val="tx1"/>
              </a:solidFill>
            </a:endParaRPr>
          </a:p>
          <a:p>
            <a:pPr algn="l"/>
            <a:r>
              <a:rPr lang="en-US" b="1" dirty="0" smtClean="0">
                <a:solidFill>
                  <a:schemeClr val="tx1"/>
                </a:solidFill>
              </a:rPr>
              <a:t>For example:</a:t>
            </a:r>
          </a:p>
          <a:p>
            <a:pPr algn="l"/>
            <a:r>
              <a:rPr lang="en-US" b="1" dirty="0" smtClean="0">
                <a:solidFill>
                  <a:srgbClr val="0070C0"/>
                </a:solidFill>
              </a:rPr>
              <a:t>A study conducted by Bright and Western (1984) suggested a significant relationship between...</a:t>
            </a:r>
          </a:p>
          <a:p>
            <a:pPr algn="l"/>
            <a:endParaRPr lang="en-US" sz="3400" b="1" dirty="0" smtClean="0">
              <a:solidFill>
                <a:schemeClr val="tx1"/>
              </a:solidFill>
            </a:endParaRPr>
          </a:p>
          <a:p>
            <a:pPr algn="just"/>
            <a:r>
              <a:rPr lang="en-US" sz="3800" b="1" dirty="0" smtClean="0">
                <a:solidFill>
                  <a:schemeClr val="tx1"/>
                </a:solidFill>
              </a:rPr>
              <a:t>Alternatively, when emphasizing a particular author's ideas, author name/s can become the subject of the sentence with the date only following in brackets.</a:t>
            </a:r>
          </a:p>
          <a:p>
            <a:pPr algn="l"/>
            <a:endParaRPr lang="en-US" sz="3400" b="1" dirty="0" smtClean="0">
              <a:solidFill>
                <a:schemeClr val="tx1"/>
              </a:solidFill>
            </a:endParaRPr>
          </a:p>
          <a:p>
            <a:pPr algn="l"/>
            <a:r>
              <a:rPr lang="en-US" sz="3400" b="1" dirty="0" smtClean="0">
                <a:solidFill>
                  <a:schemeClr val="tx1"/>
                </a:solidFill>
              </a:rPr>
              <a:t>For example:</a:t>
            </a:r>
          </a:p>
          <a:p>
            <a:pPr algn="l"/>
            <a:r>
              <a:rPr lang="en-US" b="1" dirty="0" smtClean="0">
                <a:solidFill>
                  <a:srgbClr val="0070C0"/>
                </a:solidFill>
              </a:rPr>
              <a:t>Bright and Western (1984) have argued that...</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066800"/>
          </a:xfrm>
          <a:solidFill>
            <a:schemeClr val="accent3">
              <a:lumMod val="40000"/>
              <a:lumOff val="60000"/>
            </a:schemeClr>
          </a:solidFill>
        </p:spPr>
        <p:txBody>
          <a:bodyPr>
            <a:normAutofit/>
          </a:bodyPr>
          <a:lstStyle/>
          <a:p>
            <a:r>
              <a:rPr lang="en-US" sz="5400" i="1" dirty="0" smtClean="0"/>
              <a:t>Citation Styles</a:t>
            </a:r>
            <a:endParaRPr lang="en-US" sz="6000" i="1" dirty="0"/>
          </a:p>
        </p:txBody>
      </p:sp>
      <p:sp>
        <p:nvSpPr>
          <p:cNvPr id="3" name="Subtitle 2"/>
          <p:cNvSpPr>
            <a:spLocks noGrp="1"/>
          </p:cNvSpPr>
          <p:nvPr>
            <p:ph type="subTitle" idx="1"/>
          </p:nvPr>
        </p:nvSpPr>
        <p:spPr>
          <a:xfrm>
            <a:off x="762000" y="2060848"/>
            <a:ext cx="7772400" cy="1728192"/>
          </a:xfrm>
          <a:solidFill>
            <a:schemeClr val="accent3">
              <a:lumMod val="40000"/>
              <a:lumOff val="60000"/>
            </a:schemeClr>
          </a:solidFill>
          <a:ln>
            <a:solidFill>
              <a:schemeClr val="tx1"/>
            </a:solidFill>
          </a:ln>
        </p:spPr>
        <p:txBody>
          <a:bodyPr>
            <a:noAutofit/>
          </a:bodyPr>
          <a:lstStyle/>
          <a:p>
            <a:pPr algn="l"/>
            <a:r>
              <a:rPr lang="en-US" b="1" smtClean="0">
                <a:solidFill>
                  <a:schemeClr val="tx1"/>
                </a:solidFill>
              </a:rPr>
              <a:t>Popular citation </a:t>
            </a:r>
            <a:r>
              <a:rPr lang="en-US" b="1" dirty="0" smtClean="0">
                <a:solidFill>
                  <a:schemeClr val="tx1"/>
                </a:solidFill>
              </a:rPr>
              <a:t>styles:</a:t>
            </a:r>
          </a:p>
          <a:p>
            <a:pPr algn="l"/>
            <a:r>
              <a:rPr lang="en-US" b="1" dirty="0" smtClean="0">
                <a:solidFill>
                  <a:schemeClr val="tx1"/>
                </a:solidFill>
              </a:rPr>
              <a:t>APA Style, IEEE, Harvard Style, MLA,</a:t>
            </a:r>
          </a:p>
          <a:p>
            <a:pPr algn="l"/>
            <a:r>
              <a:rPr lang="en-US" b="1" dirty="0" smtClean="0">
                <a:solidFill>
                  <a:schemeClr val="tx1"/>
                </a:solidFill>
              </a:rPr>
              <a:t>Vancouver, NLM etc.</a:t>
            </a:r>
          </a:p>
        </p:txBody>
      </p:sp>
      <p:sp>
        <p:nvSpPr>
          <p:cNvPr id="4" name="TextBox 3"/>
          <p:cNvSpPr txBox="1"/>
          <p:nvPr/>
        </p:nvSpPr>
        <p:spPr>
          <a:xfrm>
            <a:off x="755576" y="4221088"/>
            <a:ext cx="7776864" cy="2308324"/>
          </a:xfrm>
          <a:prstGeom prst="rect">
            <a:avLst/>
          </a:prstGeom>
          <a:noFill/>
        </p:spPr>
        <p:txBody>
          <a:bodyPr wrap="square" rtlCol="0">
            <a:spAutoFit/>
          </a:bodyPr>
          <a:lstStyle/>
          <a:p>
            <a:r>
              <a:rPr lang="en-US" b="1" dirty="0"/>
              <a:t>The Plagiarism </a:t>
            </a:r>
            <a:r>
              <a:rPr lang="en-US" b="1" dirty="0" smtClean="0"/>
              <a:t>Spectrum</a:t>
            </a:r>
          </a:p>
          <a:p>
            <a:r>
              <a:rPr lang="en-US" b="1" dirty="0">
                <a:hlinkClick r:id="rId3"/>
              </a:rPr>
              <a:t>https://www.turnitin.com/static/plagiarism-spectrum</a:t>
            </a:r>
            <a:r>
              <a:rPr lang="en-US" b="1" dirty="0" smtClean="0">
                <a:hlinkClick r:id="rId3"/>
              </a:rPr>
              <a:t>/</a:t>
            </a:r>
            <a:endParaRPr lang="en-US" b="1" dirty="0" smtClean="0"/>
          </a:p>
          <a:p>
            <a:endParaRPr lang="en-US" b="1" dirty="0"/>
          </a:p>
          <a:p>
            <a:r>
              <a:rPr lang="en-US" b="1" dirty="0" err="1"/>
              <a:t>Turnitin</a:t>
            </a:r>
            <a:r>
              <a:rPr lang="en-US" b="1" dirty="0"/>
              <a:t> Plagiarism </a:t>
            </a:r>
            <a:r>
              <a:rPr lang="en-US" b="1" dirty="0" smtClean="0"/>
              <a:t>Quiz</a:t>
            </a:r>
          </a:p>
          <a:p>
            <a:r>
              <a:rPr lang="en-US" b="1" dirty="0">
                <a:hlinkClick r:id="rId4"/>
              </a:rPr>
              <a:t>https://www.turnitin.com/static/plagiarism-quiz</a:t>
            </a:r>
            <a:r>
              <a:rPr lang="en-US" b="1" dirty="0" smtClean="0">
                <a:hlinkClick r:id="rId4"/>
              </a:rPr>
              <a:t>/</a:t>
            </a:r>
            <a:endParaRPr lang="en-US" b="1" dirty="0" smtClean="0"/>
          </a:p>
          <a:p>
            <a:endParaRPr lang="en-US" b="1" dirty="0">
              <a:hlinkClick r:id="rId4"/>
            </a:endParaRPr>
          </a:p>
          <a:p>
            <a:endParaRPr lang="en-US" b="1" dirty="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p>
        </p:txBody>
      </p:sp>
      <p:pic>
        <p:nvPicPr>
          <p:cNvPr id="5" name="Picture 8" descr="6a00d83451586c69e20120a53e61b6970b-800wi"/>
          <p:cNvPicPr>
            <a:picLocks noChangeAspect="1" noChangeArrowheads="1"/>
          </p:cNvPicPr>
          <p:nvPr/>
        </p:nvPicPr>
        <p:blipFill>
          <a:blip r:embed="rId3" cstate="print"/>
          <a:srcRect/>
          <a:stretch>
            <a:fillRect/>
          </a:stretch>
        </p:blipFill>
        <p:spPr bwMode="auto">
          <a:xfrm>
            <a:off x="2019300" y="0"/>
            <a:ext cx="51435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6176</TotalTime>
  <Words>1899</Words>
  <Application>Microsoft Office PowerPoint</Application>
  <PresentationFormat>On-screen Show (4:3)</PresentationFormat>
  <Paragraphs>254</Paragraphs>
  <Slides>36</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Calibri</vt:lpstr>
      <vt:lpstr>Calibri (Body)</vt:lpstr>
      <vt:lpstr>Comic Sans MS</vt:lpstr>
      <vt:lpstr>Lucida Bright</vt:lpstr>
      <vt:lpstr>Papyrus</vt:lpstr>
      <vt:lpstr>Tahoma</vt:lpstr>
      <vt:lpstr>Times</vt:lpstr>
      <vt:lpstr>Times New Roman</vt:lpstr>
      <vt:lpstr>Verdana</vt:lpstr>
      <vt:lpstr>Wingdings</vt:lpstr>
      <vt:lpstr>Office Theme</vt:lpstr>
      <vt:lpstr>Academic Integrity and Avoiding Plagiarism </vt:lpstr>
      <vt:lpstr>What is Academic Integrity? </vt:lpstr>
      <vt:lpstr>Violations of Academic Integrity</vt:lpstr>
      <vt:lpstr>What Is Plagiarism?</vt:lpstr>
      <vt:lpstr>What's the origin of the word plagiarism?</vt:lpstr>
      <vt:lpstr>Why is it important to understand Plagiarism?</vt:lpstr>
      <vt:lpstr>Excuses!</vt:lpstr>
      <vt:lpstr>More Critical Reasons Why Students Plagiarize are :</vt:lpstr>
      <vt:lpstr>Two Types of Plagiarism</vt:lpstr>
      <vt:lpstr>Be Aware of What Constitutes Plagiarism and  Take Precaution</vt:lpstr>
      <vt:lpstr>Be Aware of What Constitutes Plagiarism and  Take Precaution</vt:lpstr>
      <vt:lpstr>Real Life Consequences</vt:lpstr>
      <vt:lpstr>NSU Policy: Penalty on Plagiarism </vt:lpstr>
      <vt:lpstr>PowerPoint Presentation</vt:lpstr>
      <vt:lpstr>Nope! </vt:lpstr>
      <vt:lpstr> Examples of Common Knowledge or  Widely Accepted Facts </vt:lpstr>
      <vt:lpstr>You do not need to document/cite when:</vt:lpstr>
      <vt:lpstr>What’s the big deal?</vt:lpstr>
      <vt:lpstr>PowerPoint Presentation</vt:lpstr>
      <vt:lpstr>Use these 3 Strategies</vt:lpstr>
      <vt:lpstr>  Quotations</vt:lpstr>
      <vt:lpstr>  Tips for Using Quotations  </vt:lpstr>
      <vt:lpstr>Example</vt:lpstr>
      <vt:lpstr>For Quotations</vt:lpstr>
      <vt:lpstr>Paraphrasing vs Summarizing</vt:lpstr>
      <vt:lpstr>Paraphrasing</vt:lpstr>
      <vt:lpstr>Example</vt:lpstr>
      <vt:lpstr>After Paraphrasing</vt:lpstr>
      <vt:lpstr>For Paraphrasing</vt:lpstr>
      <vt:lpstr>Summarizing</vt:lpstr>
      <vt:lpstr>Example</vt:lpstr>
      <vt:lpstr>After Summarizing</vt:lpstr>
      <vt:lpstr>For Summarizing</vt:lpstr>
      <vt:lpstr> In-Text Citations </vt:lpstr>
      <vt:lpstr>Citation Styles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Plagiarism?</dc:title>
  <dc:creator>changtc</dc:creator>
  <cp:lastModifiedBy>zahid</cp:lastModifiedBy>
  <cp:revision>402</cp:revision>
  <dcterms:created xsi:type="dcterms:W3CDTF">2013-01-23T00:11:25Z</dcterms:created>
  <dcterms:modified xsi:type="dcterms:W3CDTF">2025-11-06T04:35:42Z</dcterms:modified>
</cp:coreProperties>
</file>